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0"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30"/>
    <p:restoredTop sz="94676"/>
  </p:normalViewPr>
  <p:slideViewPr>
    <p:cSldViewPr snapToGrid="0">
      <p:cViewPr>
        <p:scale>
          <a:sx n="94" d="100"/>
          <a:sy n="94" d="100"/>
        </p:scale>
        <p:origin x="1040"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D2174-054A-5366-BCB3-06F72B497A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73BFBFA-07E2-C01F-9E25-B2092BFEDE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B827E9-A077-99BF-6451-BE7FB5789712}"/>
              </a:ext>
            </a:extLst>
          </p:cNvPr>
          <p:cNvSpPr>
            <a:spLocks noGrp="1"/>
          </p:cNvSpPr>
          <p:nvPr>
            <p:ph type="dt" sz="half" idx="10"/>
          </p:nvPr>
        </p:nvSpPr>
        <p:spPr/>
        <p:txBody>
          <a:bodyPr/>
          <a:lstStyle/>
          <a:p>
            <a:fld id="{796512AC-6D11-7E49-944C-567C3C2F9256}" type="datetimeFigureOut">
              <a:rPr lang="en-US" smtClean="0"/>
              <a:t>2/25/26</a:t>
            </a:fld>
            <a:endParaRPr lang="en-US"/>
          </a:p>
        </p:txBody>
      </p:sp>
      <p:sp>
        <p:nvSpPr>
          <p:cNvPr id="5" name="Footer Placeholder 4">
            <a:extLst>
              <a:ext uri="{FF2B5EF4-FFF2-40B4-BE49-F238E27FC236}">
                <a16:creationId xmlns:a16="http://schemas.microsoft.com/office/drawing/2014/main" id="{4A20C194-8080-EA9F-46D5-FDD0D3B2F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656DB8-B0C5-BFE6-DB96-18ACB88CB436}"/>
              </a:ext>
            </a:extLst>
          </p:cNvPr>
          <p:cNvSpPr>
            <a:spLocks noGrp="1"/>
          </p:cNvSpPr>
          <p:nvPr>
            <p:ph type="sldNum" sz="quarter" idx="12"/>
          </p:nvPr>
        </p:nvSpPr>
        <p:spPr/>
        <p:txBody>
          <a:bodyPr/>
          <a:lstStyle/>
          <a:p>
            <a:fld id="{2FF8C60A-6D4B-084F-BDD7-914290909332}" type="slidenum">
              <a:rPr lang="en-US" smtClean="0"/>
              <a:t>‹#›</a:t>
            </a:fld>
            <a:endParaRPr lang="en-US"/>
          </a:p>
        </p:txBody>
      </p:sp>
    </p:spTree>
    <p:extLst>
      <p:ext uri="{BB962C8B-B14F-4D97-AF65-F5344CB8AC3E}">
        <p14:creationId xmlns:p14="http://schemas.microsoft.com/office/powerpoint/2010/main" val="40333961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B06D6-EE44-B00A-08B9-F2626F249D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ACE020-C859-845A-7145-FF92C4A546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620FEE-09D3-3782-EEBB-67FD9620603F}"/>
              </a:ext>
            </a:extLst>
          </p:cNvPr>
          <p:cNvSpPr>
            <a:spLocks noGrp="1"/>
          </p:cNvSpPr>
          <p:nvPr>
            <p:ph type="dt" sz="half" idx="10"/>
          </p:nvPr>
        </p:nvSpPr>
        <p:spPr/>
        <p:txBody>
          <a:bodyPr/>
          <a:lstStyle/>
          <a:p>
            <a:fld id="{796512AC-6D11-7E49-944C-567C3C2F9256}" type="datetimeFigureOut">
              <a:rPr lang="en-US" smtClean="0"/>
              <a:t>2/25/26</a:t>
            </a:fld>
            <a:endParaRPr lang="en-US"/>
          </a:p>
        </p:txBody>
      </p:sp>
      <p:sp>
        <p:nvSpPr>
          <p:cNvPr id="5" name="Footer Placeholder 4">
            <a:extLst>
              <a:ext uri="{FF2B5EF4-FFF2-40B4-BE49-F238E27FC236}">
                <a16:creationId xmlns:a16="http://schemas.microsoft.com/office/drawing/2014/main" id="{3D678D16-6183-0602-C892-02A7E106CC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4318B6-87B0-E72C-0012-51565E1B7114}"/>
              </a:ext>
            </a:extLst>
          </p:cNvPr>
          <p:cNvSpPr>
            <a:spLocks noGrp="1"/>
          </p:cNvSpPr>
          <p:nvPr>
            <p:ph type="sldNum" sz="quarter" idx="12"/>
          </p:nvPr>
        </p:nvSpPr>
        <p:spPr/>
        <p:txBody>
          <a:bodyPr/>
          <a:lstStyle/>
          <a:p>
            <a:fld id="{2FF8C60A-6D4B-084F-BDD7-914290909332}" type="slidenum">
              <a:rPr lang="en-US" smtClean="0"/>
              <a:t>‹#›</a:t>
            </a:fld>
            <a:endParaRPr lang="en-US"/>
          </a:p>
        </p:txBody>
      </p:sp>
    </p:spTree>
    <p:extLst>
      <p:ext uri="{BB962C8B-B14F-4D97-AF65-F5344CB8AC3E}">
        <p14:creationId xmlns:p14="http://schemas.microsoft.com/office/powerpoint/2010/main" val="4078589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3B6D0D-12FA-ED4C-663E-7FFAEDDDB9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73216B-3FFA-8528-F2F9-A97604A1CC6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E2A401-B8E6-53B5-CB57-05A144325A65}"/>
              </a:ext>
            </a:extLst>
          </p:cNvPr>
          <p:cNvSpPr>
            <a:spLocks noGrp="1"/>
          </p:cNvSpPr>
          <p:nvPr>
            <p:ph type="dt" sz="half" idx="10"/>
          </p:nvPr>
        </p:nvSpPr>
        <p:spPr/>
        <p:txBody>
          <a:bodyPr/>
          <a:lstStyle/>
          <a:p>
            <a:fld id="{796512AC-6D11-7E49-944C-567C3C2F9256}" type="datetimeFigureOut">
              <a:rPr lang="en-US" smtClean="0"/>
              <a:t>2/25/26</a:t>
            </a:fld>
            <a:endParaRPr lang="en-US"/>
          </a:p>
        </p:txBody>
      </p:sp>
      <p:sp>
        <p:nvSpPr>
          <p:cNvPr id="5" name="Footer Placeholder 4">
            <a:extLst>
              <a:ext uri="{FF2B5EF4-FFF2-40B4-BE49-F238E27FC236}">
                <a16:creationId xmlns:a16="http://schemas.microsoft.com/office/drawing/2014/main" id="{4BF5F176-4108-8C20-1E1E-1A47B7D42E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D6FDA-8A14-4089-6AF8-7027181DD480}"/>
              </a:ext>
            </a:extLst>
          </p:cNvPr>
          <p:cNvSpPr>
            <a:spLocks noGrp="1"/>
          </p:cNvSpPr>
          <p:nvPr>
            <p:ph type="sldNum" sz="quarter" idx="12"/>
          </p:nvPr>
        </p:nvSpPr>
        <p:spPr/>
        <p:txBody>
          <a:bodyPr/>
          <a:lstStyle/>
          <a:p>
            <a:fld id="{2FF8C60A-6D4B-084F-BDD7-914290909332}" type="slidenum">
              <a:rPr lang="en-US" smtClean="0"/>
              <a:t>‹#›</a:t>
            </a:fld>
            <a:endParaRPr lang="en-US"/>
          </a:p>
        </p:txBody>
      </p:sp>
    </p:spTree>
    <p:extLst>
      <p:ext uri="{BB962C8B-B14F-4D97-AF65-F5344CB8AC3E}">
        <p14:creationId xmlns:p14="http://schemas.microsoft.com/office/powerpoint/2010/main" val="3902398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A88E7-A74F-852A-8413-7AB38DFB35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C2FE71-CD7B-1452-F90E-587AF50419D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BD1BD-D491-0A8B-B674-42375F75940E}"/>
              </a:ext>
            </a:extLst>
          </p:cNvPr>
          <p:cNvSpPr>
            <a:spLocks noGrp="1"/>
          </p:cNvSpPr>
          <p:nvPr>
            <p:ph type="dt" sz="half" idx="10"/>
          </p:nvPr>
        </p:nvSpPr>
        <p:spPr/>
        <p:txBody>
          <a:bodyPr/>
          <a:lstStyle/>
          <a:p>
            <a:fld id="{796512AC-6D11-7E49-944C-567C3C2F9256}" type="datetimeFigureOut">
              <a:rPr lang="en-US" smtClean="0"/>
              <a:t>2/25/26</a:t>
            </a:fld>
            <a:endParaRPr lang="en-US"/>
          </a:p>
        </p:txBody>
      </p:sp>
      <p:sp>
        <p:nvSpPr>
          <p:cNvPr id="5" name="Footer Placeholder 4">
            <a:extLst>
              <a:ext uri="{FF2B5EF4-FFF2-40B4-BE49-F238E27FC236}">
                <a16:creationId xmlns:a16="http://schemas.microsoft.com/office/drawing/2014/main" id="{BFCBBD6A-05E3-8E1E-A82A-A07D8A9541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005199-0F8D-CD63-9A54-EED682F72898}"/>
              </a:ext>
            </a:extLst>
          </p:cNvPr>
          <p:cNvSpPr>
            <a:spLocks noGrp="1"/>
          </p:cNvSpPr>
          <p:nvPr>
            <p:ph type="sldNum" sz="quarter" idx="12"/>
          </p:nvPr>
        </p:nvSpPr>
        <p:spPr/>
        <p:txBody>
          <a:bodyPr/>
          <a:lstStyle/>
          <a:p>
            <a:fld id="{2FF8C60A-6D4B-084F-BDD7-914290909332}" type="slidenum">
              <a:rPr lang="en-US" smtClean="0"/>
              <a:t>‹#›</a:t>
            </a:fld>
            <a:endParaRPr lang="en-US"/>
          </a:p>
        </p:txBody>
      </p:sp>
    </p:spTree>
    <p:extLst>
      <p:ext uri="{BB962C8B-B14F-4D97-AF65-F5344CB8AC3E}">
        <p14:creationId xmlns:p14="http://schemas.microsoft.com/office/powerpoint/2010/main" val="39327091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80F39-7126-2553-FD19-38AA6429FA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5D8E029-FF1F-D070-1FD4-ED128B7992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DA7575-A45A-E744-235D-8D73905E3E9A}"/>
              </a:ext>
            </a:extLst>
          </p:cNvPr>
          <p:cNvSpPr>
            <a:spLocks noGrp="1"/>
          </p:cNvSpPr>
          <p:nvPr>
            <p:ph type="dt" sz="half" idx="10"/>
          </p:nvPr>
        </p:nvSpPr>
        <p:spPr/>
        <p:txBody>
          <a:bodyPr/>
          <a:lstStyle/>
          <a:p>
            <a:fld id="{796512AC-6D11-7E49-944C-567C3C2F9256}" type="datetimeFigureOut">
              <a:rPr lang="en-US" smtClean="0"/>
              <a:t>2/25/26</a:t>
            </a:fld>
            <a:endParaRPr lang="en-US"/>
          </a:p>
        </p:txBody>
      </p:sp>
      <p:sp>
        <p:nvSpPr>
          <p:cNvPr id="5" name="Footer Placeholder 4">
            <a:extLst>
              <a:ext uri="{FF2B5EF4-FFF2-40B4-BE49-F238E27FC236}">
                <a16:creationId xmlns:a16="http://schemas.microsoft.com/office/drawing/2014/main" id="{9D71704E-7FEC-8177-575E-B9655ED137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F2D5E5-5B9B-B410-933C-57D58EBDC311}"/>
              </a:ext>
            </a:extLst>
          </p:cNvPr>
          <p:cNvSpPr>
            <a:spLocks noGrp="1"/>
          </p:cNvSpPr>
          <p:nvPr>
            <p:ph type="sldNum" sz="quarter" idx="12"/>
          </p:nvPr>
        </p:nvSpPr>
        <p:spPr/>
        <p:txBody>
          <a:bodyPr/>
          <a:lstStyle/>
          <a:p>
            <a:fld id="{2FF8C60A-6D4B-084F-BDD7-914290909332}" type="slidenum">
              <a:rPr lang="en-US" smtClean="0"/>
              <a:t>‹#›</a:t>
            </a:fld>
            <a:endParaRPr lang="en-US"/>
          </a:p>
        </p:txBody>
      </p:sp>
    </p:spTree>
    <p:extLst>
      <p:ext uri="{BB962C8B-B14F-4D97-AF65-F5344CB8AC3E}">
        <p14:creationId xmlns:p14="http://schemas.microsoft.com/office/powerpoint/2010/main" val="29946135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60780-7CBE-EE1D-2D21-135E5DB261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B38F1A-29F4-3A65-DDA5-4FC636FE15F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3B5C75-C8AD-2BEB-7AFB-CB8ED332A4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E9686E-2A72-5B26-CBE2-3254FB9056EB}"/>
              </a:ext>
            </a:extLst>
          </p:cNvPr>
          <p:cNvSpPr>
            <a:spLocks noGrp="1"/>
          </p:cNvSpPr>
          <p:nvPr>
            <p:ph type="dt" sz="half" idx="10"/>
          </p:nvPr>
        </p:nvSpPr>
        <p:spPr/>
        <p:txBody>
          <a:bodyPr/>
          <a:lstStyle/>
          <a:p>
            <a:fld id="{796512AC-6D11-7E49-944C-567C3C2F9256}" type="datetimeFigureOut">
              <a:rPr lang="en-US" smtClean="0"/>
              <a:t>2/25/26</a:t>
            </a:fld>
            <a:endParaRPr lang="en-US"/>
          </a:p>
        </p:txBody>
      </p:sp>
      <p:sp>
        <p:nvSpPr>
          <p:cNvPr id="6" name="Footer Placeholder 5">
            <a:extLst>
              <a:ext uri="{FF2B5EF4-FFF2-40B4-BE49-F238E27FC236}">
                <a16:creationId xmlns:a16="http://schemas.microsoft.com/office/drawing/2014/main" id="{C4325C6A-B64E-75E7-A96A-16D32686E9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37080E-465D-9DD9-CE3C-F9F21C17B89A}"/>
              </a:ext>
            </a:extLst>
          </p:cNvPr>
          <p:cNvSpPr>
            <a:spLocks noGrp="1"/>
          </p:cNvSpPr>
          <p:nvPr>
            <p:ph type="sldNum" sz="quarter" idx="12"/>
          </p:nvPr>
        </p:nvSpPr>
        <p:spPr/>
        <p:txBody>
          <a:bodyPr/>
          <a:lstStyle/>
          <a:p>
            <a:fld id="{2FF8C60A-6D4B-084F-BDD7-914290909332}" type="slidenum">
              <a:rPr lang="en-US" smtClean="0"/>
              <a:t>‹#›</a:t>
            </a:fld>
            <a:endParaRPr lang="en-US"/>
          </a:p>
        </p:txBody>
      </p:sp>
    </p:spTree>
    <p:extLst>
      <p:ext uri="{BB962C8B-B14F-4D97-AF65-F5344CB8AC3E}">
        <p14:creationId xmlns:p14="http://schemas.microsoft.com/office/powerpoint/2010/main" val="2343539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87F45-03CC-21F3-ECDF-7F24144BBD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C41CB31-9858-D9A0-3C5C-620BB1FD62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BB0B03-8F3D-D691-ED33-46E6CE224F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C79805-665B-F0A8-DC35-92A3DA9BE1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7684BD9-D5F5-D327-725B-7BD68F7D13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B6C242-055F-4754-AF2D-26A04FBBA9EE}"/>
              </a:ext>
            </a:extLst>
          </p:cNvPr>
          <p:cNvSpPr>
            <a:spLocks noGrp="1"/>
          </p:cNvSpPr>
          <p:nvPr>
            <p:ph type="dt" sz="half" idx="10"/>
          </p:nvPr>
        </p:nvSpPr>
        <p:spPr/>
        <p:txBody>
          <a:bodyPr/>
          <a:lstStyle/>
          <a:p>
            <a:fld id="{796512AC-6D11-7E49-944C-567C3C2F9256}" type="datetimeFigureOut">
              <a:rPr lang="en-US" smtClean="0"/>
              <a:t>2/25/26</a:t>
            </a:fld>
            <a:endParaRPr lang="en-US"/>
          </a:p>
        </p:txBody>
      </p:sp>
      <p:sp>
        <p:nvSpPr>
          <p:cNvPr id="8" name="Footer Placeholder 7">
            <a:extLst>
              <a:ext uri="{FF2B5EF4-FFF2-40B4-BE49-F238E27FC236}">
                <a16:creationId xmlns:a16="http://schemas.microsoft.com/office/drawing/2014/main" id="{006F1157-760B-49E5-55C2-1A7EE8DBD0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682780-51FC-E9EF-7B82-E0A2473A5453}"/>
              </a:ext>
            </a:extLst>
          </p:cNvPr>
          <p:cNvSpPr>
            <a:spLocks noGrp="1"/>
          </p:cNvSpPr>
          <p:nvPr>
            <p:ph type="sldNum" sz="quarter" idx="12"/>
          </p:nvPr>
        </p:nvSpPr>
        <p:spPr/>
        <p:txBody>
          <a:bodyPr/>
          <a:lstStyle/>
          <a:p>
            <a:fld id="{2FF8C60A-6D4B-084F-BDD7-914290909332}" type="slidenum">
              <a:rPr lang="en-US" smtClean="0"/>
              <a:t>‹#›</a:t>
            </a:fld>
            <a:endParaRPr lang="en-US"/>
          </a:p>
        </p:txBody>
      </p:sp>
    </p:spTree>
    <p:extLst>
      <p:ext uri="{BB962C8B-B14F-4D97-AF65-F5344CB8AC3E}">
        <p14:creationId xmlns:p14="http://schemas.microsoft.com/office/powerpoint/2010/main" val="3982581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3406B-C557-78FE-85DC-2CB178A75C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67D279-1847-92A4-7BCD-8D25B9C4DC15}"/>
              </a:ext>
            </a:extLst>
          </p:cNvPr>
          <p:cNvSpPr>
            <a:spLocks noGrp="1"/>
          </p:cNvSpPr>
          <p:nvPr>
            <p:ph type="dt" sz="half" idx="10"/>
          </p:nvPr>
        </p:nvSpPr>
        <p:spPr/>
        <p:txBody>
          <a:bodyPr/>
          <a:lstStyle/>
          <a:p>
            <a:fld id="{796512AC-6D11-7E49-944C-567C3C2F9256}" type="datetimeFigureOut">
              <a:rPr lang="en-US" smtClean="0"/>
              <a:t>2/25/26</a:t>
            </a:fld>
            <a:endParaRPr lang="en-US"/>
          </a:p>
        </p:txBody>
      </p:sp>
      <p:sp>
        <p:nvSpPr>
          <p:cNvPr id="4" name="Footer Placeholder 3">
            <a:extLst>
              <a:ext uri="{FF2B5EF4-FFF2-40B4-BE49-F238E27FC236}">
                <a16:creationId xmlns:a16="http://schemas.microsoft.com/office/drawing/2014/main" id="{4FE5759E-141A-CE92-6E9C-B7113EB8A0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075C0DC-E2CD-8C28-1DB3-5C121B1E97D7}"/>
              </a:ext>
            </a:extLst>
          </p:cNvPr>
          <p:cNvSpPr>
            <a:spLocks noGrp="1"/>
          </p:cNvSpPr>
          <p:nvPr>
            <p:ph type="sldNum" sz="quarter" idx="12"/>
          </p:nvPr>
        </p:nvSpPr>
        <p:spPr/>
        <p:txBody>
          <a:bodyPr/>
          <a:lstStyle/>
          <a:p>
            <a:fld id="{2FF8C60A-6D4B-084F-BDD7-914290909332}" type="slidenum">
              <a:rPr lang="en-US" smtClean="0"/>
              <a:t>‹#›</a:t>
            </a:fld>
            <a:endParaRPr lang="en-US"/>
          </a:p>
        </p:txBody>
      </p:sp>
    </p:spTree>
    <p:extLst>
      <p:ext uri="{BB962C8B-B14F-4D97-AF65-F5344CB8AC3E}">
        <p14:creationId xmlns:p14="http://schemas.microsoft.com/office/powerpoint/2010/main" val="29992208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3282879-B1FF-EB02-99E0-0C8E3E49BCF1}"/>
              </a:ext>
            </a:extLst>
          </p:cNvPr>
          <p:cNvSpPr>
            <a:spLocks noGrp="1"/>
          </p:cNvSpPr>
          <p:nvPr>
            <p:ph type="dt" sz="half" idx="10"/>
          </p:nvPr>
        </p:nvSpPr>
        <p:spPr/>
        <p:txBody>
          <a:bodyPr/>
          <a:lstStyle/>
          <a:p>
            <a:fld id="{796512AC-6D11-7E49-944C-567C3C2F9256}" type="datetimeFigureOut">
              <a:rPr lang="en-US" smtClean="0"/>
              <a:t>2/25/26</a:t>
            </a:fld>
            <a:endParaRPr lang="en-US"/>
          </a:p>
        </p:txBody>
      </p:sp>
      <p:sp>
        <p:nvSpPr>
          <p:cNvPr id="3" name="Footer Placeholder 2">
            <a:extLst>
              <a:ext uri="{FF2B5EF4-FFF2-40B4-BE49-F238E27FC236}">
                <a16:creationId xmlns:a16="http://schemas.microsoft.com/office/drawing/2014/main" id="{4C761BFE-ED50-4286-B2DD-E59238C77D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313A820-691B-93EC-1ADB-307B851BE56F}"/>
              </a:ext>
            </a:extLst>
          </p:cNvPr>
          <p:cNvSpPr>
            <a:spLocks noGrp="1"/>
          </p:cNvSpPr>
          <p:nvPr>
            <p:ph type="sldNum" sz="quarter" idx="12"/>
          </p:nvPr>
        </p:nvSpPr>
        <p:spPr/>
        <p:txBody>
          <a:bodyPr/>
          <a:lstStyle/>
          <a:p>
            <a:fld id="{2FF8C60A-6D4B-084F-BDD7-914290909332}" type="slidenum">
              <a:rPr lang="en-US" smtClean="0"/>
              <a:t>‹#›</a:t>
            </a:fld>
            <a:endParaRPr lang="en-US"/>
          </a:p>
        </p:txBody>
      </p:sp>
    </p:spTree>
    <p:extLst>
      <p:ext uri="{BB962C8B-B14F-4D97-AF65-F5344CB8AC3E}">
        <p14:creationId xmlns:p14="http://schemas.microsoft.com/office/powerpoint/2010/main" val="160017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26818-3AD9-823B-F54B-5969E6B78B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9CBFE6-C4D7-0F43-C5C7-3CF86DA1D0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7170239-D7A2-6E7A-1C3F-65C816E39E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C3240C-28F0-68AF-2BF3-B23D38CE0327}"/>
              </a:ext>
            </a:extLst>
          </p:cNvPr>
          <p:cNvSpPr>
            <a:spLocks noGrp="1"/>
          </p:cNvSpPr>
          <p:nvPr>
            <p:ph type="dt" sz="half" idx="10"/>
          </p:nvPr>
        </p:nvSpPr>
        <p:spPr/>
        <p:txBody>
          <a:bodyPr/>
          <a:lstStyle/>
          <a:p>
            <a:fld id="{796512AC-6D11-7E49-944C-567C3C2F9256}" type="datetimeFigureOut">
              <a:rPr lang="en-US" smtClean="0"/>
              <a:t>2/25/26</a:t>
            </a:fld>
            <a:endParaRPr lang="en-US"/>
          </a:p>
        </p:txBody>
      </p:sp>
      <p:sp>
        <p:nvSpPr>
          <p:cNvPr id="6" name="Footer Placeholder 5">
            <a:extLst>
              <a:ext uri="{FF2B5EF4-FFF2-40B4-BE49-F238E27FC236}">
                <a16:creationId xmlns:a16="http://schemas.microsoft.com/office/drawing/2014/main" id="{9AA44A87-3424-B803-F1E1-938525C018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618509-3652-196A-4216-B55014BF4461}"/>
              </a:ext>
            </a:extLst>
          </p:cNvPr>
          <p:cNvSpPr>
            <a:spLocks noGrp="1"/>
          </p:cNvSpPr>
          <p:nvPr>
            <p:ph type="sldNum" sz="quarter" idx="12"/>
          </p:nvPr>
        </p:nvSpPr>
        <p:spPr/>
        <p:txBody>
          <a:bodyPr/>
          <a:lstStyle/>
          <a:p>
            <a:fld id="{2FF8C60A-6D4B-084F-BDD7-914290909332}" type="slidenum">
              <a:rPr lang="en-US" smtClean="0"/>
              <a:t>‹#›</a:t>
            </a:fld>
            <a:endParaRPr lang="en-US"/>
          </a:p>
        </p:txBody>
      </p:sp>
    </p:spTree>
    <p:extLst>
      <p:ext uri="{BB962C8B-B14F-4D97-AF65-F5344CB8AC3E}">
        <p14:creationId xmlns:p14="http://schemas.microsoft.com/office/powerpoint/2010/main" val="26132727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382DF-29A9-CB95-7654-B243DB5E09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844B15-48DF-2C0F-7D98-DD70330260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1FC6A3-BBF9-DC4B-6652-C4820CC555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892F35-A571-10A8-4885-7DC6B57E4068}"/>
              </a:ext>
            </a:extLst>
          </p:cNvPr>
          <p:cNvSpPr>
            <a:spLocks noGrp="1"/>
          </p:cNvSpPr>
          <p:nvPr>
            <p:ph type="dt" sz="half" idx="10"/>
          </p:nvPr>
        </p:nvSpPr>
        <p:spPr/>
        <p:txBody>
          <a:bodyPr/>
          <a:lstStyle/>
          <a:p>
            <a:fld id="{796512AC-6D11-7E49-944C-567C3C2F9256}" type="datetimeFigureOut">
              <a:rPr lang="en-US" smtClean="0"/>
              <a:t>2/25/26</a:t>
            </a:fld>
            <a:endParaRPr lang="en-US"/>
          </a:p>
        </p:txBody>
      </p:sp>
      <p:sp>
        <p:nvSpPr>
          <p:cNvPr id="6" name="Footer Placeholder 5">
            <a:extLst>
              <a:ext uri="{FF2B5EF4-FFF2-40B4-BE49-F238E27FC236}">
                <a16:creationId xmlns:a16="http://schemas.microsoft.com/office/drawing/2014/main" id="{EECB90F6-784E-D063-BA5E-EE5D203BD6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0D409C-E5BD-FCF8-BF8C-81401F3F47FA}"/>
              </a:ext>
            </a:extLst>
          </p:cNvPr>
          <p:cNvSpPr>
            <a:spLocks noGrp="1"/>
          </p:cNvSpPr>
          <p:nvPr>
            <p:ph type="sldNum" sz="quarter" idx="12"/>
          </p:nvPr>
        </p:nvSpPr>
        <p:spPr/>
        <p:txBody>
          <a:bodyPr/>
          <a:lstStyle/>
          <a:p>
            <a:fld id="{2FF8C60A-6D4B-084F-BDD7-914290909332}" type="slidenum">
              <a:rPr lang="en-US" smtClean="0"/>
              <a:t>‹#›</a:t>
            </a:fld>
            <a:endParaRPr lang="en-US"/>
          </a:p>
        </p:txBody>
      </p:sp>
    </p:spTree>
    <p:extLst>
      <p:ext uri="{BB962C8B-B14F-4D97-AF65-F5344CB8AC3E}">
        <p14:creationId xmlns:p14="http://schemas.microsoft.com/office/powerpoint/2010/main" val="2045884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F64AFB-F665-47F0-0002-08333D26146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1AAB19-B78A-DAF6-85D8-CD05A56D3C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022BD8-0FBA-3E62-5B7B-4558E0AFB4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6512AC-6D11-7E49-944C-567C3C2F9256}" type="datetimeFigureOut">
              <a:rPr lang="en-US" smtClean="0"/>
              <a:t>2/25/26</a:t>
            </a:fld>
            <a:endParaRPr lang="en-US"/>
          </a:p>
        </p:txBody>
      </p:sp>
      <p:sp>
        <p:nvSpPr>
          <p:cNvPr id="5" name="Footer Placeholder 4">
            <a:extLst>
              <a:ext uri="{FF2B5EF4-FFF2-40B4-BE49-F238E27FC236}">
                <a16:creationId xmlns:a16="http://schemas.microsoft.com/office/drawing/2014/main" id="{72226384-3A18-8B74-4406-5D06297B61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A63E6E-E087-A72B-F5A8-3A77848652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F8C60A-6D4B-084F-BDD7-914290909332}" type="slidenum">
              <a:rPr lang="en-US" smtClean="0"/>
              <a:t>‹#›</a:t>
            </a:fld>
            <a:endParaRPr lang="en-US"/>
          </a:p>
        </p:txBody>
      </p:sp>
    </p:spTree>
    <p:extLst>
      <p:ext uri="{BB962C8B-B14F-4D97-AF65-F5344CB8AC3E}">
        <p14:creationId xmlns:p14="http://schemas.microsoft.com/office/powerpoint/2010/main" val="17017121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st.githubusercontent.com/Shivani-198/f1f77ad7a8f621cb1c2efed4722eeb11/raw/9f771e7cc45be57850b6000da3f36fe9d486049d/gistfile1.txt"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8D942C2-83B6-B597-057D-FCD30B55401D}"/>
              </a:ext>
            </a:extLst>
          </p:cNvPr>
          <p:cNvSpPr/>
          <p:nvPr/>
        </p:nvSpPr>
        <p:spPr>
          <a:xfrm>
            <a:off x="2415654" y="1720840"/>
            <a:ext cx="6878105" cy="3416320"/>
          </a:xfrm>
          <a:prstGeom prst="rect">
            <a:avLst/>
          </a:prstGeom>
          <a:solidFill>
            <a:schemeClr val="bg1"/>
          </a:solidFill>
        </p:spPr>
        <p:txBody>
          <a:bodyPr wrap="square" lIns="91440" tIns="45720" rIns="91440" bIns="45720">
            <a:spAutoFit/>
          </a:bodyPr>
          <a:lstStyle/>
          <a:p>
            <a:pPr algn="ctr"/>
            <a:r>
              <a:rPr lang="en-US" sz="5400" b="1" kern="1200" cap="none" spc="0" dirty="0">
                <a:ln w="13462">
                  <a:solidFill>
                    <a:schemeClr val="accent6">
                      <a:lumMod val="75000"/>
                    </a:schemeClr>
                  </a:solidFill>
                  <a:prstDash val="solid"/>
                </a:ln>
                <a:solidFill>
                  <a:schemeClr val="tx1">
                    <a:lumMod val="85000"/>
                    <a:lumOff val="15000"/>
                  </a:schemeClr>
                </a:solidFill>
                <a:effectLst>
                  <a:outerShdw blurRad="50800" dist="38100" algn="l" rotWithShape="0">
                    <a:prstClr val="black">
                      <a:alpha val="40000"/>
                    </a:prstClr>
                  </a:outerShdw>
                </a:effectLst>
                <a:latin typeface="+mj-lt"/>
                <a:ea typeface="+mj-ea"/>
                <a:cs typeface="+mj-cs"/>
              </a:rPr>
              <a:t>AIR QUALITY TRENDS AND POLLUTION ANALYSIS IN MAJOR CITIES </a:t>
            </a:r>
            <a:endParaRPr lang="en-US" sz="5400" b="1" cap="none" spc="0" dirty="0">
              <a:ln w="13462">
                <a:solidFill>
                  <a:schemeClr val="accent6">
                    <a:lumMod val="75000"/>
                  </a:schemeClr>
                </a:solidFill>
                <a:prstDash val="solid"/>
              </a:ln>
              <a:solidFill>
                <a:schemeClr val="tx1">
                  <a:lumMod val="85000"/>
                  <a:lumOff val="15000"/>
                </a:schemeClr>
              </a:solidFill>
              <a:effectLst>
                <a:outerShdw blurRad="50800" dist="38100" algn="l" rotWithShape="0">
                  <a:prstClr val="black">
                    <a:alpha val="40000"/>
                  </a:prstClr>
                </a:outerShdw>
              </a:effectLst>
            </a:endParaRPr>
          </a:p>
        </p:txBody>
      </p:sp>
    </p:spTree>
    <p:extLst>
      <p:ext uri="{BB962C8B-B14F-4D97-AF65-F5344CB8AC3E}">
        <p14:creationId xmlns:p14="http://schemas.microsoft.com/office/powerpoint/2010/main" val="215273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5A932B-1D75-124E-FB6E-B4CEBE0991FF}"/>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Visualizations</a:t>
            </a:r>
          </a:p>
        </p:txBody>
      </p:sp>
      <p:pic>
        <p:nvPicPr>
          <p:cNvPr id="4" name="Content Placeholder 3">
            <a:extLst>
              <a:ext uri="{FF2B5EF4-FFF2-40B4-BE49-F238E27FC236}">
                <a16:creationId xmlns:a16="http://schemas.microsoft.com/office/drawing/2014/main" id="{02841CD4-B084-A37D-4927-CAACD5E0EACB}"/>
              </a:ext>
            </a:extLst>
          </p:cNvPr>
          <p:cNvPicPr>
            <a:picLocks noGrp="1" noChangeAspect="1"/>
          </p:cNvPicPr>
          <p:nvPr>
            <p:ph idx="1"/>
          </p:nvPr>
        </p:nvPicPr>
        <p:blipFill>
          <a:blip r:embed="rId2"/>
          <a:stretch>
            <a:fillRect/>
          </a:stretch>
        </p:blipFill>
        <p:spPr>
          <a:xfrm>
            <a:off x="2084517" y="1574310"/>
            <a:ext cx="7084535" cy="3276596"/>
          </a:xfrm>
          <a:prstGeom prst="rect">
            <a:avLst/>
          </a:prstGeom>
        </p:spPr>
      </p:pic>
      <p:sp>
        <p:nvSpPr>
          <p:cNvPr id="5" name="TextBox 4">
            <a:extLst>
              <a:ext uri="{FF2B5EF4-FFF2-40B4-BE49-F238E27FC236}">
                <a16:creationId xmlns:a16="http://schemas.microsoft.com/office/drawing/2014/main" id="{904CB262-5042-E292-5195-E46E10196DCB}"/>
              </a:ext>
            </a:extLst>
          </p:cNvPr>
          <p:cNvSpPr txBox="1"/>
          <p:nvPr/>
        </p:nvSpPr>
        <p:spPr>
          <a:xfrm>
            <a:off x="200417" y="5185775"/>
            <a:ext cx="11473842" cy="1559401"/>
          </a:xfrm>
          <a:prstGeom prst="rect">
            <a:avLst/>
          </a:prstGeom>
          <a:noFill/>
        </p:spPr>
        <p:txBody>
          <a:bodyPr wrap="square" rtlCol="0">
            <a:spAutoFit/>
          </a:bodyPr>
          <a:lstStyle/>
          <a:p>
            <a:pPr marL="285750" indent="-285750" algn="just">
              <a:spcAft>
                <a:spcPts val="800"/>
              </a:spcAft>
              <a:buFont typeface="Arial" panose="020B0604020202020204" pitchFamily="34" charset="0"/>
              <a:buChar char="•"/>
              <a:tabLst>
                <a:tab pos="1849755" algn="l"/>
              </a:tabLst>
            </a:pPr>
            <a:r>
              <a:rPr lang="en-US" sz="1800" kern="100" dirty="0">
                <a:solidFill>
                  <a:srgbClr val="833C0B"/>
                </a:solidFill>
                <a:effectLst/>
                <a:latin typeface="Calibri" panose="020F0502020204030204" pitchFamily="34" charset="0"/>
                <a:ea typeface="Calibri" panose="020F0502020204030204" pitchFamily="34" charset="0"/>
                <a:cs typeface="Calibri" panose="020F0502020204030204" pitchFamily="34" charset="0"/>
              </a:rPr>
              <a:t>Which cities consistently exceed WHO-recommended air quality thresholds?</a:t>
            </a:r>
            <a:endParaRPr lang="en-US" sz="1600" kern="100" dirty="0">
              <a:effectLst/>
              <a:latin typeface="Calibri" panose="020F0502020204030204" pitchFamily="34" charset="0"/>
              <a:ea typeface="Calibri" panose="020F0502020204030204" pitchFamily="34" charset="0"/>
              <a:cs typeface="Calibri" panose="020F0502020204030204" pitchFamily="34" charset="0"/>
            </a:endParaRPr>
          </a:p>
          <a:p>
            <a:pPr marL="285750" marR="0" indent="-285750" algn="just">
              <a:spcBef>
                <a:spcPts val="0"/>
              </a:spcBef>
              <a:spcAft>
                <a:spcPts val="800"/>
              </a:spcAft>
              <a:buFont typeface="Arial" panose="020B0604020202020204" pitchFamily="34" charset="0"/>
              <a:buChar char="•"/>
              <a:tabLst>
                <a:tab pos="1849755" algn="l"/>
              </a:tabLst>
            </a:pPr>
            <a:r>
              <a:rPr lang="en-US" sz="1600" kern="100" dirty="0">
                <a:effectLst/>
                <a:latin typeface="Calibri" panose="020F0502020204030204" pitchFamily="34" charset="0"/>
                <a:ea typeface="Calibri" panose="020F0502020204030204" pitchFamily="34" charset="0"/>
                <a:cs typeface="Calibri" panose="020F0502020204030204" pitchFamily="34" charset="0"/>
              </a:rPr>
              <a:t>Major cities like Beijing, Tokyo, and Cairo, pollutant levels such as PM2.5, PM10, and O₃ visibly exceed WHO-recommended thresholds.</a:t>
            </a:r>
          </a:p>
          <a:p>
            <a:pPr marL="285750" marR="0" indent="-285750" algn="just">
              <a:spcBef>
                <a:spcPts val="0"/>
              </a:spcBef>
              <a:spcAft>
                <a:spcPts val="800"/>
              </a:spcAft>
              <a:buFont typeface="Arial" panose="020B0604020202020204" pitchFamily="34" charset="0"/>
              <a:buChar char="•"/>
              <a:tabLst>
                <a:tab pos="1849755" algn="l"/>
              </a:tabLst>
            </a:pPr>
            <a:r>
              <a:rPr lang="en-US" sz="1600" kern="100" dirty="0">
                <a:effectLst/>
                <a:latin typeface="Calibri" panose="020F0502020204030204" pitchFamily="34" charset="0"/>
                <a:ea typeface="Calibri" panose="020F0502020204030204" pitchFamily="34" charset="0"/>
                <a:cs typeface="Calibri" panose="020F0502020204030204" pitchFamily="34" charset="0"/>
              </a:rPr>
              <a:t> Tokyo emerges as a hotspot, with consistently high levels of AQI (187), PM10 (187.21), and O₃ (103.66), while Cairo and Beijing also show alarming readings across multiple pollutants. </a:t>
            </a:r>
          </a:p>
        </p:txBody>
      </p:sp>
    </p:spTree>
    <p:extLst>
      <p:ext uri="{BB962C8B-B14F-4D97-AF65-F5344CB8AC3E}">
        <p14:creationId xmlns:p14="http://schemas.microsoft.com/office/powerpoint/2010/main" val="18963674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7523CE-1A61-C1F8-4143-4D500AE046EA}"/>
              </a:ext>
            </a:extLst>
          </p:cNvPr>
          <p:cNvSpPr>
            <a:spLocks noGrp="1"/>
          </p:cNvSpPr>
          <p:nvPr>
            <p:ph type="title"/>
          </p:nvPr>
        </p:nvSpPr>
        <p:spPr>
          <a:xfrm>
            <a:off x="1371599" y="294538"/>
            <a:ext cx="9895951" cy="1033669"/>
          </a:xfrm>
        </p:spPr>
        <p:txBody>
          <a:bodyPr vert="horz" lIns="91440" tIns="45720" rIns="91440" bIns="45720" rtlCol="0" anchor="ctr">
            <a:normAutofit/>
          </a:bodyPr>
          <a:lstStyle/>
          <a:p>
            <a:r>
              <a:rPr lang="en-US" sz="4000" b="1" kern="1200" dirty="0">
                <a:solidFill>
                  <a:srgbClr val="FFFFFF"/>
                </a:solidFill>
                <a:effectLst/>
                <a:ea typeface="+mj-ea"/>
                <a:cs typeface="+mj-cs"/>
              </a:rPr>
              <a:t>Story Telling Approach</a:t>
            </a:r>
            <a:endParaRPr lang="en-US" sz="4000" kern="1200" dirty="0">
              <a:solidFill>
                <a:srgbClr val="FFFFFF"/>
              </a:solidFill>
              <a:ea typeface="+mj-ea"/>
              <a:cs typeface="+mj-cs"/>
            </a:endParaRPr>
          </a:p>
        </p:txBody>
      </p:sp>
      <p:sp>
        <p:nvSpPr>
          <p:cNvPr id="5" name="TextBox 4">
            <a:extLst>
              <a:ext uri="{FF2B5EF4-FFF2-40B4-BE49-F238E27FC236}">
                <a16:creationId xmlns:a16="http://schemas.microsoft.com/office/drawing/2014/main" id="{E083650C-6FB1-46F0-77C9-CCDDACE70703}"/>
              </a:ext>
            </a:extLst>
          </p:cNvPr>
          <p:cNvSpPr txBox="1"/>
          <p:nvPr/>
        </p:nvSpPr>
        <p:spPr>
          <a:xfrm>
            <a:off x="1371599" y="2318197"/>
            <a:ext cx="9724031" cy="3683358"/>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1600" b="1" dirty="0"/>
              <a:t>Understanding and Exploring the Dataset</a:t>
            </a:r>
          </a:p>
          <a:p>
            <a:pPr indent="-228600">
              <a:lnSpc>
                <a:spcPct val="90000"/>
              </a:lnSpc>
              <a:spcAft>
                <a:spcPts val="600"/>
              </a:spcAft>
              <a:buFont typeface="Arial" panose="020B0604020202020204" pitchFamily="34" charset="0"/>
              <a:buChar char="•"/>
            </a:pPr>
            <a:r>
              <a:rPr lang="en-US" sz="1600" dirty="0"/>
              <a:t>Datasets Used:</a:t>
            </a:r>
          </a:p>
          <a:p>
            <a:pPr marL="742950" lvl="1" indent="-228600">
              <a:lnSpc>
                <a:spcPct val="90000"/>
              </a:lnSpc>
              <a:spcAft>
                <a:spcPts val="600"/>
              </a:spcAft>
              <a:buFont typeface="Arial" panose="020B0604020202020204" pitchFamily="34" charset="0"/>
              <a:buChar char="•"/>
            </a:pPr>
            <a:r>
              <a:rPr lang="en-US" sz="1600" i="1" dirty="0"/>
              <a:t>Air Quality</a:t>
            </a:r>
            <a:r>
              <a:rPr lang="en-US" sz="1600" dirty="0"/>
              <a:t>: 3,660 rows, 13 columns (includes AQI, PM2.5, PM10, NO₂, SO₂, CO, O₃)</a:t>
            </a:r>
          </a:p>
          <a:p>
            <a:pPr marL="742950" lvl="1" indent="-228600">
              <a:lnSpc>
                <a:spcPct val="90000"/>
              </a:lnSpc>
              <a:spcAft>
                <a:spcPts val="600"/>
              </a:spcAft>
              <a:buFont typeface="Arial" panose="020B0604020202020204" pitchFamily="34" charset="0"/>
              <a:buChar char="•"/>
            </a:pPr>
            <a:r>
              <a:rPr lang="en-US" sz="1600" i="1" dirty="0"/>
              <a:t>Weather</a:t>
            </a:r>
            <a:r>
              <a:rPr lang="en-US" sz="1600" dirty="0"/>
              <a:t>: 63,144 records, 41 attributes (temperature, humidity, wind, pressure, etc.)</a:t>
            </a:r>
          </a:p>
          <a:p>
            <a:pPr marL="742950" lvl="1" indent="-228600">
              <a:lnSpc>
                <a:spcPct val="90000"/>
              </a:lnSpc>
              <a:spcAft>
                <a:spcPts val="600"/>
              </a:spcAft>
              <a:buFont typeface="Arial" panose="020B0604020202020204" pitchFamily="34" charset="0"/>
              <a:buChar char="•"/>
            </a:pPr>
            <a:r>
              <a:rPr lang="en-US" sz="1600" dirty="0"/>
              <a:t>Clean data with no missing values; merged using city and date</a:t>
            </a:r>
          </a:p>
          <a:p>
            <a:pPr indent="-228600">
              <a:lnSpc>
                <a:spcPct val="90000"/>
              </a:lnSpc>
              <a:spcAft>
                <a:spcPts val="600"/>
              </a:spcAft>
              <a:buFont typeface="Arial" panose="020B0604020202020204" pitchFamily="34" charset="0"/>
              <a:buChar char="•"/>
            </a:pPr>
            <a:r>
              <a:rPr lang="en-US" sz="1600" dirty="0"/>
              <a:t>Key Variables Identified:</a:t>
            </a:r>
          </a:p>
          <a:p>
            <a:pPr marL="742950" lvl="1" indent="-228600">
              <a:lnSpc>
                <a:spcPct val="90000"/>
              </a:lnSpc>
              <a:spcAft>
                <a:spcPts val="600"/>
              </a:spcAft>
              <a:buFont typeface="Arial" panose="020B0604020202020204" pitchFamily="34" charset="0"/>
              <a:buChar char="•"/>
            </a:pPr>
            <a:r>
              <a:rPr lang="en-US" sz="1600" dirty="0"/>
              <a:t>AQI, PM2.5, and NO₂ showed high relevance to pollution severity</a:t>
            </a:r>
          </a:p>
          <a:p>
            <a:pPr marL="742950" lvl="1" indent="-228600">
              <a:lnSpc>
                <a:spcPct val="90000"/>
              </a:lnSpc>
              <a:spcAft>
                <a:spcPts val="600"/>
              </a:spcAft>
              <a:buFont typeface="Arial" panose="020B0604020202020204" pitchFamily="34" charset="0"/>
              <a:buChar char="•"/>
            </a:pPr>
            <a:r>
              <a:rPr lang="en-US" sz="1600" dirty="0"/>
              <a:t>Environmental variables (temperature, humidity, wind) linked to AQI patterns</a:t>
            </a:r>
          </a:p>
          <a:p>
            <a:pPr indent="-228600">
              <a:lnSpc>
                <a:spcPct val="90000"/>
              </a:lnSpc>
              <a:spcAft>
                <a:spcPts val="600"/>
              </a:spcAft>
              <a:buFont typeface="Arial" panose="020B0604020202020204" pitchFamily="34" charset="0"/>
              <a:buChar char="•"/>
            </a:pPr>
            <a:r>
              <a:rPr lang="en-US" sz="1600" dirty="0"/>
              <a:t>Initial Insights:</a:t>
            </a:r>
          </a:p>
          <a:p>
            <a:pPr marL="742950" lvl="1" indent="-228600">
              <a:lnSpc>
                <a:spcPct val="90000"/>
              </a:lnSpc>
              <a:spcAft>
                <a:spcPts val="600"/>
              </a:spcAft>
              <a:buFont typeface="Arial" panose="020B0604020202020204" pitchFamily="34" charset="0"/>
              <a:buChar char="•"/>
            </a:pPr>
            <a:r>
              <a:rPr lang="en-US" sz="1600" dirty="0"/>
              <a:t>Significant AQI variation across cities/months (spikes up to 300)</a:t>
            </a:r>
          </a:p>
          <a:p>
            <a:pPr marL="742950" lvl="1" indent="-228600">
              <a:lnSpc>
                <a:spcPct val="90000"/>
              </a:lnSpc>
              <a:spcAft>
                <a:spcPts val="600"/>
              </a:spcAft>
              <a:buFont typeface="Arial" panose="020B0604020202020204" pitchFamily="34" charset="0"/>
              <a:buChar char="•"/>
            </a:pPr>
            <a:r>
              <a:rPr lang="en-US" sz="1600" dirty="0"/>
              <a:t>AQI tends to rise in colder seasons (fall/winter) possibly due to atmospheric inversion</a:t>
            </a:r>
          </a:p>
          <a:p>
            <a:pPr marL="742950" lvl="1" indent="-228600">
              <a:lnSpc>
                <a:spcPct val="90000"/>
              </a:lnSpc>
              <a:spcAft>
                <a:spcPts val="600"/>
              </a:spcAft>
              <a:buFont typeface="Arial" panose="020B0604020202020204" pitchFamily="34" charset="0"/>
              <a:buChar char="•"/>
            </a:pPr>
            <a:r>
              <a:rPr lang="en-US" sz="1600" dirty="0"/>
              <a:t>Weather conditions potentially impact pollution levels (e.g., wind disperses, humidity amplifies)</a:t>
            </a:r>
          </a:p>
        </p:txBody>
      </p:sp>
    </p:spTree>
    <p:extLst>
      <p:ext uri="{BB962C8B-B14F-4D97-AF65-F5344CB8AC3E}">
        <p14:creationId xmlns:p14="http://schemas.microsoft.com/office/powerpoint/2010/main" val="2544832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9A5AC3-9748-0615-C23B-09BFE7C37EBF}"/>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Story Telling Approach</a:t>
            </a:r>
          </a:p>
        </p:txBody>
      </p:sp>
      <p:sp>
        <p:nvSpPr>
          <p:cNvPr id="3" name="Content Placeholder 2">
            <a:extLst>
              <a:ext uri="{FF2B5EF4-FFF2-40B4-BE49-F238E27FC236}">
                <a16:creationId xmlns:a16="http://schemas.microsoft.com/office/drawing/2014/main" id="{1367285B-1476-1C02-2E0A-7C26C71E52F5}"/>
              </a:ext>
            </a:extLst>
          </p:cNvPr>
          <p:cNvSpPr>
            <a:spLocks noGrp="1"/>
          </p:cNvSpPr>
          <p:nvPr>
            <p:ph idx="1"/>
          </p:nvPr>
        </p:nvSpPr>
        <p:spPr>
          <a:xfrm>
            <a:off x="1371599" y="2318197"/>
            <a:ext cx="9724031" cy="3683358"/>
          </a:xfrm>
        </p:spPr>
        <p:txBody>
          <a:bodyPr anchor="ctr">
            <a:normAutofit/>
          </a:bodyPr>
          <a:lstStyle/>
          <a:p>
            <a:r>
              <a:rPr lang="en-US" sz="1600" b="1"/>
              <a:t>Correlation Analysis &amp; Data Transformation</a:t>
            </a:r>
          </a:p>
          <a:p>
            <a:pPr>
              <a:buFont typeface="Arial" panose="020B0604020202020204" pitchFamily="34" charset="0"/>
              <a:buChar char="•"/>
            </a:pPr>
            <a:r>
              <a:rPr lang="en-US" sz="1600" b="1"/>
              <a:t>Key Relationships</a:t>
            </a:r>
            <a:r>
              <a:rPr lang="en-US" sz="1600"/>
              <a:t>:</a:t>
            </a:r>
          </a:p>
          <a:p>
            <a:pPr marL="742950" lvl="1" indent="-285750">
              <a:buFont typeface="Arial" panose="020B0604020202020204" pitchFamily="34" charset="0"/>
              <a:buChar char="•"/>
            </a:pPr>
            <a:r>
              <a:rPr lang="en-US" sz="1600" b="1"/>
              <a:t>High AQI</a:t>
            </a:r>
            <a:r>
              <a:rPr lang="en-US" sz="1600"/>
              <a:t> observed in </a:t>
            </a:r>
            <a:r>
              <a:rPr lang="en-US" sz="1600" b="1"/>
              <a:t>low wind + high humidity</a:t>
            </a:r>
            <a:r>
              <a:rPr lang="en-US" sz="1600"/>
              <a:t> conditions (avg AQI ~169)</a:t>
            </a:r>
          </a:p>
          <a:p>
            <a:pPr marL="742950" lvl="1" indent="-285750">
              <a:buFont typeface="Arial" panose="020B0604020202020204" pitchFamily="34" charset="0"/>
              <a:buChar char="•"/>
            </a:pPr>
            <a:r>
              <a:rPr lang="en-US" sz="1600" b="1"/>
              <a:t>High wind</a:t>
            </a:r>
            <a:r>
              <a:rPr lang="en-US" sz="1600"/>
              <a:t> reduces AQI, even with high humidity — promotes pollutant dispersion</a:t>
            </a:r>
          </a:p>
          <a:p>
            <a:pPr>
              <a:buFont typeface="Arial" panose="020B0604020202020204" pitchFamily="34" charset="0"/>
              <a:buChar char="•"/>
            </a:pPr>
            <a:r>
              <a:rPr lang="en-US" sz="1600" b="1"/>
              <a:t>Notable Patterns</a:t>
            </a:r>
            <a:r>
              <a:rPr lang="en-US" sz="1600"/>
              <a:t>:</a:t>
            </a:r>
          </a:p>
          <a:p>
            <a:pPr marL="742950" lvl="1" indent="-285750">
              <a:buFont typeface="Arial" panose="020B0604020202020204" pitchFamily="34" charset="0"/>
              <a:buChar char="•"/>
            </a:pPr>
            <a:r>
              <a:rPr lang="en-US" sz="1600" b="1"/>
              <a:t>AQI peaks in Fall &amp; Winter</a:t>
            </a:r>
            <a:r>
              <a:rPr lang="en-US" sz="1600"/>
              <a:t>, likely due to atmospheric inversion trapping pollutants</a:t>
            </a:r>
          </a:p>
          <a:p>
            <a:pPr marL="742950" lvl="1" indent="-285750">
              <a:buFont typeface="Arial" panose="020B0604020202020204" pitchFamily="34" charset="0"/>
              <a:buChar char="•"/>
            </a:pPr>
            <a:r>
              <a:rPr lang="en-US" sz="1600" b="1"/>
              <a:t>Seasonal trends</a:t>
            </a:r>
            <a:r>
              <a:rPr lang="en-US" sz="1600"/>
              <a:t> and </a:t>
            </a:r>
            <a:r>
              <a:rPr lang="en-US" sz="1600" b="1"/>
              <a:t>conditional combinations</a:t>
            </a:r>
            <a:r>
              <a:rPr lang="en-US" sz="1600"/>
              <a:t> (e.g., humidity + wind) significantly impact air quality</a:t>
            </a:r>
          </a:p>
          <a:p>
            <a:pPr>
              <a:buFont typeface="Arial" panose="020B0604020202020204" pitchFamily="34" charset="0"/>
              <a:buChar char="•"/>
            </a:pPr>
            <a:r>
              <a:rPr lang="en-US" sz="1600" b="1"/>
              <a:t>Impact of Data Transformation</a:t>
            </a:r>
            <a:r>
              <a:rPr lang="en-US" sz="1600"/>
              <a:t>:</a:t>
            </a:r>
          </a:p>
          <a:p>
            <a:pPr marL="742950" lvl="1" indent="-285750">
              <a:buFont typeface="Arial" panose="020B0604020202020204" pitchFamily="34" charset="0"/>
              <a:buChar char="•"/>
            </a:pPr>
            <a:r>
              <a:rPr lang="en-US" sz="1600"/>
              <a:t>Merged datasets on </a:t>
            </a:r>
            <a:r>
              <a:rPr lang="en-US" sz="1600" b="1"/>
              <a:t>city &amp; date</a:t>
            </a:r>
            <a:r>
              <a:rPr lang="en-US" sz="1600"/>
              <a:t> for integrated analysis</a:t>
            </a:r>
          </a:p>
          <a:p>
            <a:pPr marL="742950" lvl="1" indent="-285750">
              <a:buFont typeface="Arial" panose="020B0604020202020204" pitchFamily="34" charset="0"/>
              <a:buChar char="•"/>
            </a:pPr>
            <a:r>
              <a:rPr lang="en-US" sz="1600"/>
              <a:t>Created </a:t>
            </a:r>
            <a:r>
              <a:rPr lang="en-US" sz="1600" b="1"/>
              <a:t>season column</a:t>
            </a:r>
            <a:r>
              <a:rPr lang="en-US" sz="1600"/>
              <a:t> to explore seasonal AQI patterns</a:t>
            </a:r>
          </a:p>
          <a:p>
            <a:pPr marL="742950" lvl="1" indent="-285750">
              <a:buFont typeface="Arial" panose="020B0604020202020204" pitchFamily="34" charset="0"/>
              <a:buChar char="•"/>
            </a:pPr>
            <a:r>
              <a:rPr lang="en-US" sz="1600"/>
              <a:t>Grouped variables into </a:t>
            </a:r>
            <a:r>
              <a:rPr lang="en-US" sz="1600" b="1"/>
              <a:t>“Low” / “High”</a:t>
            </a:r>
            <a:r>
              <a:rPr lang="en-US" sz="1600"/>
              <a:t> to examine interactive effects</a:t>
            </a:r>
          </a:p>
          <a:p>
            <a:pPr marL="742950" lvl="1" indent="-285750">
              <a:buFont typeface="Arial" panose="020B0604020202020204" pitchFamily="34" charset="0"/>
              <a:buChar char="•"/>
            </a:pPr>
            <a:r>
              <a:rPr lang="en-US" sz="1600"/>
              <a:t>Enabled deeper, clearer insights through structured and visual-friendly data</a:t>
            </a:r>
          </a:p>
          <a:p>
            <a:endParaRPr lang="en-US" sz="1600" dirty="0"/>
          </a:p>
        </p:txBody>
      </p:sp>
    </p:spTree>
    <p:extLst>
      <p:ext uri="{BB962C8B-B14F-4D97-AF65-F5344CB8AC3E}">
        <p14:creationId xmlns:p14="http://schemas.microsoft.com/office/powerpoint/2010/main" val="8630434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D371FE-5B46-1EB5-AE26-6617B13BE990}"/>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Interactive Dashboard</a:t>
            </a:r>
          </a:p>
        </p:txBody>
      </p:sp>
      <p:pic>
        <p:nvPicPr>
          <p:cNvPr id="4" name="Content Placeholder 3">
            <a:extLst>
              <a:ext uri="{FF2B5EF4-FFF2-40B4-BE49-F238E27FC236}">
                <a16:creationId xmlns:a16="http://schemas.microsoft.com/office/drawing/2014/main" id="{8CEA40E9-0A09-77DE-85F7-2D66CE16B705}"/>
              </a:ext>
            </a:extLst>
          </p:cNvPr>
          <p:cNvPicPr>
            <a:picLocks noGrp="1" noChangeAspect="1"/>
          </p:cNvPicPr>
          <p:nvPr>
            <p:ph idx="1"/>
          </p:nvPr>
        </p:nvPicPr>
        <p:blipFill>
          <a:blip r:embed="rId2"/>
          <a:stretch>
            <a:fillRect/>
          </a:stretch>
        </p:blipFill>
        <p:spPr>
          <a:xfrm>
            <a:off x="1973509" y="1613745"/>
            <a:ext cx="7709110" cy="3141461"/>
          </a:xfrm>
          <a:prstGeom prst="rect">
            <a:avLst/>
          </a:prstGeom>
        </p:spPr>
      </p:pic>
      <p:sp>
        <p:nvSpPr>
          <p:cNvPr id="5" name="TextBox 4">
            <a:extLst>
              <a:ext uri="{FF2B5EF4-FFF2-40B4-BE49-F238E27FC236}">
                <a16:creationId xmlns:a16="http://schemas.microsoft.com/office/drawing/2014/main" id="{F99341AD-160E-CF6D-CD2B-0C78A7BCFD24}"/>
              </a:ext>
            </a:extLst>
          </p:cNvPr>
          <p:cNvSpPr txBox="1"/>
          <p:nvPr/>
        </p:nvSpPr>
        <p:spPr>
          <a:xfrm>
            <a:off x="208765" y="4898662"/>
            <a:ext cx="11523945" cy="1815882"/>
          </a:xfrm>
          <a:prstGeom prst="rect">
            <a:avLst/>
          </a:prstGeom>
          <a:noFill/>
        </p:spPr>
        <p:txBody>
          <a:bodyPr wrap="square" rtlCol="0">
            <a:spAutoFit/>
          </a:bodyPr>
          <a:lstStyle/>
          <a:p>
            <a:pPr marL="285750" indent="-285750" algn="just">
              <a:buFont typeface="Arial" panose="020B0604020202020204" pitchFamily="34" charset="0"/>
              <a:buChar char="•"/>
            </a:pPr>
            <a:r>
              <a:rPr lang="en-US" sz="1400" dirty="0">
                <a:effectLst/>
                <a:latin typeface="Calibri" panose="020F0502020204030204" pitchFamily="34" charset="0"/>
                <a:cs typeface="Calibri" panose="020F0502020204030204" pitchFamily="34" charset="0"/>
              </a:rPr>
              <a:t>To meet the webpage integration requirements, an interactive website was developed using HTML, CSS, and JavaScript, with D3.js powering the visualizations for dynamic and responsive data storytelling. </a:t>
            </a:r>
          </a:p>
          <a:p>
            <a:pPr marL="285750" indent="-285750" algn="just">
              <a:buFont typeface="Arial" panose="020B0604020202020204" pitchFamily="34" charset="0"/>
              <a:buChar char="•"/>
            </a:pPr>
            <a:r>
              <a:rPr lang="en-US" sz="1400" dirty="0">
                <a:effectLst/>
                <a:latin typeface="Calibri" panose="020F0502020204030204" pitchFamily="34" charset="0"/>
                <a:cs typeface="Calibri" panose="020F0502020204030204" pitchFamily="34" charset="0"/>
              </a:rPr>
              <a:t>In addition to custom-coded visualizations, a Tableau dashboard was also incorporated to enrich the interactive experience. The dashboard was published to Tableau Public, and the share feature was used to obtain the embed code.</a:t>
            </a:r>
          </a:p>
          <a:p>
            <a:pPr marL="285750" indent="-285750" algn="just">
              <a:buFont typeface="Arial" panose="020B0604020202020204" pitchFamily="34" charset="0"/>
              <a:buChar char="•"/>
            </a:pPr>
            <a:r>
              <a:rPr lang="en-US" sz="1400" dirty="0">
                <a:effectLst/>
                <a:latin typeface="Calibri" panose="020F0502020204030204" pitchFamily="34" charset="0"/>
                <a:cs typeface="Calibri" panose="020F0502020204030204" pitchFamily="34" charset="0"/>
              </a:rPr>
              <a:t>This embed code was seamlessly integrated into the webpage's HTML structure, allowing users to interact with the dashboard directly within the website.</a:t>
            </a:r>
          </a:p>
          <a:p>
            <a:pPr marL="285750" indent="-285750" algn="just">
              <a:buFont typeface="Arial" panose="020B0604020202020204" pitchFamily="34" charset="0"/>
              <a:buChar char="•"/>
            </a:pPr>
            <a:r>
              <a:rPr lang="en-US" sz="1400" dirty="0">
                <a:effectLst/>
                <a:latin typeface="Calibri" panose="020F0502020204030204" pitchFamily="34" charset="0"/>
                <a:cs typeface="Calibri" panose="020F0502020204030204" pitchFamily="34" charset="0"/>
              </a:rPr>
              <a:t> When users click on the "View Interactive Dashboard" button on the homepage, they are presented with the embedded Tableau visualization, enabling smooth and integrated exploration of the dashboard within the same user environment.</a:t>
            </a:r>
          </a:p>
        </p:txBody>
      </p:sp>
    </p:spTree>
    <p:extLst>
      <p:ext uri="{BB962C8B-B14F-4D97-AF65-F5344CB8AC3E}">
        <p14:creationId xmlns:p14="http://schemas.microsoft.com/office/powerpoint/2010/main" val="3671244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02C2BF-9CCB-83EE-A34E-7E1227331976}"/>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Conclusion</a:t>
            </a:r>
          </a:p>
        </p:txBody>
      </p:sp>
      <p:sp>
        <p:nvSpPr>
          <p:cNvPr id="4" name="TextBox 3">
            <a:extLst>
              <a:ext uri="{FF2B5EF4-FFF2-40B4-BE49-F238E27FC236}">
                <a16:creationId xmlns:a16="http://schemas.microsoft.com/office/drawing/2014/main" id="{5AEC7BC8-56FA-E0B9-C35F-B217912423D8}"/>
              </a:ext>
            </a:extLst>
          </p:cNvPr>
          <p:cNvSpPr txBox="1"/>
          <p:nvPr/>
        </p:nvSpPr>
        <p:spPr>
          <a:xfrm>
            <a:off x="488515" y="1703540"/>
            <a:ext cx="11248373"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This study equips stakeholders with a nuanced understanding of when and where air quality is most compromised, empowering seasonal policies, public health warnings, and urban planning responses to improve living conditions.</a:t>
            </a:r>
          </a:p>
          <a:p>
            <a:pPr marL="285750" indent="-285750">
              <a:buFont typeface="Arial" panose="020B0604020202020204" pitchFamily="34" charset="0"/>
              <a:buChar char="•"/>
            </a:pPr>
            <a:endParaRPr lang="en-US" dirty="0"/>
          </a:p>
        </p:txBody>
      </p:sp>
      <p:sp>
        <p:nvSpPr>
          <p:cNvPr id="22" name="TextBox 21">
            <a:extLst>
              <a:ext uri="{FF2B5EF4-FFF2-40B4-BE49-F238E27FC236}">
                <a16:creationId xmlns:a16="http://schemas.microsoft.com/office/drawing/2014/main" id="{29180076-30FB-8AE5-67CB-2948F69519E2}"/>
              </a:ext>
            </a:extLst>
          </p:cNvPr>
          <p:cNvSpPr txBox="1"/>
          <p:nvPr/>
        </p:nvSpPr>
        <p:spPr>
          <a:xfrm>
            <a:off x="488515" y="2370322"/>
            <a:ext cx="7994469" cy="1754326"/>
          </a:xfrm>
          <a:prstGeom prst="rect">
            <a:avLst/>
          </a:prstGeom>
          <a:noFill/>
        </p:spPr>
        <p:txBody>
          <a:bodyPr wrap="square">
            <a:spAutoFit/>
          </a:bodyPr>
          <a:lstStyle/>
          <a:p>
            <a:pPr>
              <a:buNone/>
            </a:pPr>
            <a:r>
              <a:rPr lang="en-US" b="1" dirty="0"/>
              <a:t>Major Insights:</a:t>
            </a:r>
          </a:p>
          <a:p>
            <a:pPr lvl="1">
              <a:buFont typeface="Arial" panose="020B0604020202020204" pitchFamily="34" charset="0"/>
              <a:buChar char="•"/>
            </a:pPr>
            <a:r>
              <a:rPr lang="en-US" dirty="0"/>
              <a:t>AQI worsens during Fall and Winter seasons globally.</a:t>
            </a:r>
          </a:p>
          <a:p>
            <a:pPr lvl="1">
              <a:buFont typeface="Arial" panose="020B0604020202020204" pitchFamily="34" charset="0"/>
              <a:buChar char="•"/>
            </a:pPr>
            <a:r>
              <a:rPr lang="en-US" dirty="0"/>
              <a:t>Low Wind + High Humidity = Highest pollution levels observed.</a:t>
            </a:r>
          </a:p>
          <a:p>
            <a:pPr lvl="1">
              <a:buFont typeface="Arial" panose="020B0604020202020204" pitchFamily="34" charset="0"/>
              <a:buChar char="•"/>
            </a:pPr>
            <a:r>
              <a:rPr lang="en-US" dirty="0"/>
              <a:t>Beijing, Tokyo, Cairo frequently exceed WHO limits for PM2.5, PM10, and O₃.</a:t>
            </a:r>
          </a:p>
          <a:p>
            <a:pPr lvl="1">
              <a:buFont typeface="Arial" panose="020B0604020202020204" pitchFamily="34" charset="0"/>
              <a:buChar char="•"/>
            </a:pPr>
            <a:r>
              <a:rPr lang="en-US" dirty="0"/>
              <a:t>Historical AQI trends help predict future pollution spikes.</a:t>
            </a:r>
          </a:p>
          <a:p>
            <a:pPr lvl="1">
              <a:buFont typeface="Arial" panose="020B0604020202020204" pitchFamily="34" charset="0"/>
              <a:buChar char="•"/>
            </a:pPr>
            <a:r>
              <a:rPr lang="en-US" dirty="0"/>
              <a:t>Weekday vs Weekend patterns reveal city-specific traffic pollution issues.</a:t>
            </a:r>
          </a:p>
        </p:txBody>
      </p:sp>
      <p:sp>
        <p:nvSpPr>
          <p:cNvPr id="26" name="TextBox 25">
            <a:extLst>
              <a:ext uri="{FF2B5EF4-FFF2-40B4-BE49-F238E27FC236}">
                <a16:creationId xmlns:a16="http://schemas.microsoft.com/office/drawing/2014/main" id="{574AD780-2B4B-DBA6-E876-358587AEB174}"/>
              </a:ext>
            </a:extLst>
          </p:cNvPr>
          <p:cNvSpPr txBox="1"/>
          <p:nvPr/>
        </p:nvSpPr>
        <p:spPr>
          <a:xfrm>
            <a:off x="488515" y="4276923"/>
            <a:ext cx="10458159" cy="923330"/>
          </a:xfrm>
          <a:prstGeom prst="rect">
            <a:avLst/>
          </a:prstGeom>
          <a:noFill/>
        </p:spPr>
        <p:txBody>
          <a:bodyPr wrap="square">
            <a:spAutoFit/>
          </a:bodyPr>
          <a:lstStyle/>
          <a:p>
            <a:pPr>
              <a:buNone/>
            </a:pPr>
            <a:r>
              <a:rPr lang="en-US" b="1" dirty="0"/>
              <a:t>Tools &amp; Technologies:</a:t>
            </a:r>
          </a:p>
          <a:p>
            <a:pPr lvl="1">
              <a:buFont typeface="Arial" panose="020B0604020202020204" pitchFamily="34" charset="0"/>
              <a:buChar char="•"/>
            </a:pPr>
            <a:r>
              <a:rPr lang="en-US" dirty="0"/>
              <a:t>D3.js, HTML, CSS — Created dynamic, animated charts (Boxplots, Bar charts, Heatmaps, Donut charts).</a:t>
            </a:r>
          </a:p>
          <a:p>
            <a:pPr lvl="1">
              <a:buFont typeface="Arial" panose="020B0604020202020204" pitchFamily="34" charset="0"/>
              <a:buChar char="•"/>
            </a:pPr>
            <a:r>
              <a:rPr lang="en-US" dirty="0"/>
              <a:t>Tableau Desktop + Public — Interactive dashboards showing city-wise, seasonal pollution patterns.</a:t>
            </a:r>
          </a:p>
        </p:txBody>
      </p:sp>
      <p:sp>
        <p:nvSpPr>
          <p:cNvPr id="30" name="TextBox 29">
            <a:extLst>
              <a:ext uri="{FF2B5EF4-FFF2-40B4-BE49-F238E27FC236}">
                <a16:creationId xmlns:a16="http://schemas.microsoft.com/office/drawing/2014/main" id="{0C5F6EC5-40AE-E8AE-2079-D5EF664D3048}"/>
              </a:ext>
            </a:extLst>
          </p:cNvPr>
          <p:cNvSpPr txBox="1"/>
          <p:nvPr/>
        </p:nvSpPr>
        <p:spPr>
          <a:xfrm>
            <a:off x="459350" y="5352528"/>
            <a:ext cx="10640534" cy="1200329"/>
          </a:xfrm>
          <a:prstGeom prst="rect">
            <a:avLst/>
          </a:prstGeom>
          <a:noFill/>
        </p:spPr>
        <p:txBody>
          <a:bodyPr wrap="square">
            <a:spAutoFit/>
          </a:bodyPr>
          <a:lstStyle/>
          <a:p>
            <a:pPr>
              <a:buNone/>
            </a:pPr>
            <a:r>
              <a:rPr lang="en-US" b="1" dirty="0"/>
              <a:t>Impact:</a:t>
            </a:r>
          </a:p>
          <a:p>
            <a:pPr lvl="1">
              <a:buFont typeface="Arial" panose="020B0604020202020204" pitchFamily="34" charset="0"/>
              <a:buChar char="•"/>
            </a:pPr>
            <a:r>
              <a:rPr lang="en-US" dirty="0"/>
              <a:t>Enables seasonal public health alerts.</a:t>
            </a:r>
          </a:p>
          <a:p>
            <a:pPr lvl="1">
              <a:buFont typeface="Arial" panose="020B0604020202020204" pitchFamily="34" charset="0"/>
              <a:buChar char="•"/>
            </a:pPr>
            <a:r>
              <a:rPr lang="en-US" dirty="0"/>
              <a:t>Supports urban planning with data-driven policies.</a:t>
            </a:r>
          </a:p>
          <a:p>
            <a:pPr lvl="1">
              <a:buFont typeface="Arial" panose="020B0604020202020204" pitchFamily="34" charset="0"/>
              <a:buChar char="•"/>
            </a:pPr>
            <a:r>
              <a:rPr lang="en-US" dirty="0"/>
              <a:t>Empowers real-time exploration of pollution trends for researchers, policymakers, and the public.</a:t>
            </a:r>
          </a:p>
        </p:txBody>
      </p:sp>
    </p:spTree>
    <p:extLst>
      <p:ext uri="{BB962C8B-B14F-4D97-AF65-F5344CB8AC3E}">
        <p14:creationId xmlns:p14="http://schemas.microsoft.com/office/powerpoint/2010/main" val="4181911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3F6F70-C546-DA1D-9CA6-EED729E731B6}"/>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Introduction</a:t>
            </a:r>
          </a:p>
        </p:txBody>
      </p:sp>
      <p:sp>
        <p:nvSpPr>
          <p:cNvPr id="3" name="Content Placeholder 2">
            <a:extLst>
              <a:ext uri="{FF2B5EF4-FFF2-40B4-BE49-F238E27FC236}">
                <a16:creationId xmlns:a16="http://schemas.microsoft.com/office/drawing/2014/main" id="{123DE37B-D703-399C-89F3-B251FABB0B4E}"/>
              </a:ext>
            </a:extLst>
          </p:cNvPr>
          <p:cNvSpPr>
            <a:spLocks noGrp="1"/>
          </p:cNvSpPr>
          <p:nvPr>
            <p:ph idx="1"/>
          </p:nvPr>
        </p:nvSpPr>
        <p:spPr>
          <a:xfrm>
            <a:off x="1371599" y="2318197"/>
            <a:ext cx="9724031" cy="3683358"/>
          </a:xfrm>
        </p:spPr>
        <p:txBody>
          <a:bodyPr anchor="ctr">
            <a:normAutofit/>
          </a:bodyPr>
          <a:lstStyle/>
          <a:p>
            <a:r>
              <a:rPr lang="en-US" sz="1400" dirty="0"/>
              <a:t>Air pollution is a critical global health threat, causing 7–8 million deaths annually (WHO).</a:t>
            </a:r>
          </a:p>
          <a:p>
            <a:r>
              <a:rPr lang="en-US" sz="1400" dirty="0"/>
              <a:t>Main sources: Urbanization, industrial activity, vehicle emissions.</a:t>
            </a:r>
          </a:p>
          <a:p>
            <a:r>
              <a:rPr lang="en-US" sz="1400" dirty="0"/>
              <a:t>Affects environment and leads to respiratory &amp; cardiovascular issues.</a:t>
            </a:r>
          </a:p>
          <a:p>
            <a:r>
              <a:rPr lang="en-US" sz="1400" dirty="0"/>
              <a:t>Key pollutants: PM2.5, NO₂, CO, SO₂, O₃ – highly concentrated in cities.</a:t>
            </a:r>
          </a:p>
          <a:p>
            <a:r>
              <a:rPr lang="en-US" sz="1400" dirty="0"/>
              <a:t>This project analyzes air quality in major global cities using interactive visualizations.</a:t>
            </a:r>
          </a:p>
          <a:p>
            <a:r>
              <a:rPr lang="en-US" sz="1400" dirty="0"/>
              <a:t>Tracks AQI trends, pollutant levels, and weather influences (temperature, humidity, wind).</a:t>
            </a:r>
          </a:p>
          <a:p>
            <a:r>
              <a:rPr lang="en-US" sz="1400" dirty="0"/>
              <a:t>Investigates:</a:t>
            </a:r>
          </a:p>
          <a:p>
            <a:pPr>
              <a:buFont typeface="Arial" panose="020B0604020202020204" pitchFamily="34" charset="0"/>
              <a:buChar char="•"/>
            </a:pPr>
            <a:r>
              <a:rPr lang="en-US" sz="1400" dirty="0"/>
              <a:t>Most polluted cities &amp; seasonal patterns.</a:t>
            </a:r>
          </a:p>
          <a:p>
            <a:pPr>
              <a:buFont typeface="Arial" panose="020B0604020202020204" pitchFamily="34" charset="0"/>
              <a:buChar char="•"/>
            </a:pPr>
            <a:r>
              <a:rPr lang="en-US" sz="1400" dirty="0"/>
              <a:t>Differences between weekday vs weekend pollution.</a:t>
            </a:r>
          </a:p>
          <a:p>
            <a:pPr>
              <a:buFont typeface="Arial" panose="020B0604020202020204" pitchFamily="34" charset="0"/>
              <a:buChar char="•"/>
            </a:pPr>
            <a:r>
              <a:rPr lang="en-US" sz="1400" dirty="0"/>
              <a:t>Effectiveness of regulatory interventions.</a:t>
            </a:r>
          </a:p>
          <a:p>
            <a:r>
              <a:rPr lang="en-US" sz="1400" dirty="0"/>
              <a:t>Interactive dashboards make complex pollution patterns understandable, enabling informed, data-driven decisions for healthier urban planning.</a:t>
            </a:r>
          </a:p>
          <a:p>
            <a:endParaRPr lang="en-US" sz="1400" dirty="0"/>
          </a:p>
        </p:txBody>
      </p:sp>
    </p:spTree>
    <p:extLst>
      <p:ext uri="{BB962C8B-B14F-4D97-AF65-F5344CB8AC3E}">
        <p14:creationId xmlns:p14="http://schemas.microsoft.com/office/powerpoint/2010/main" val="3597015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F52737D0-E71C-E518-A1B0-FCE5EDDDA9CC}"/>
              </a:ext>
            </a:extLst>
          </p:cNvPr>
          <p:cNvPicPr>
            <a:picLocks noChangeAspect="1"/>
          </p:cNvPicPr>
          <p:nvPr/>
        </p:nvPicPr>
        <p:blipFill>
          <a:blip r:embed="rId2"/>
          <a:srcRect t="5110" r="-1" b="-1"/>
          <a:stretch/>
        </p:blipFill>
        <p:spPr>
          <a:xfrm>
            <a:off x="6253045" y="0"/>
            <a:ext cx="5788935" cy="6520060"/>
          </a:xfrm>
          <a:prstGeom prst="rect">
            <a:avLst/>
          </a:prstGeom>
        </p:spPr>
      </p:pic>
      <p:sp useBgFill="1">
        <p:nvSpPr>
          <p:cNvPr id="26" name="Rectangle 25">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7E1654-FA84-14B3-59F2-F0B3824388D1}"/>
              </a:ext>
            </a:extLst>
          </p:cNvPr>
          <p:cNvSpPr>
            <a:spLocks noGrp="1"/>
          </p:cNvSpPr>
          <p:nvPr>
            <p:ph type="title"/>
          </p:nvPr>
        </p:nvSpPr>
        <p:spPr>
          <a:xfrm>
            <a:off x="761801" y="328512"/>
            <a:ext cx="4778387" cy="1628970"/>
          </a:xfrm>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p>
            <a:r>
              <a:rPr lang="en-US" sz="4000" kern="1200" dirty="0">
                <a:latin typeface="+mj-lt"/>
                <a:ea typeface="+mj-ea"/>
                <a:cs typeface="+mj-cs"/>
              </a:rPr>
              <a:t>Methodology</a:t>
            </a:r>
          </a:p>
        </p:txBody>
      </p:sp>
      <p:sp>
        <p:nvSpPr>
          <p:cNvPr id="5" name="TextBox 4">
            <a:extLst>
              <a:ext uri="{FF2B5EF4-FFF2-40B4-BE49-F238E27FC236}">
                <a16:creationId xmlns:a16="http://schemas.microsoft.com/office/drawing/2014/main" id="{8968FF93-ED06-DC7D-7E82-E1740FB48B40}"/>
              </a:ext>
            </a:extLst>
          </p:cNvPr>
          <p:cNvSpPr txBox="1"/>
          <p:nvPr/>
        </p:nvSpPr>
        <p:spPr>
          <a:xfrm>
            <a:off x="239486" y="2514600"/>
            <a:ext cx="5519057" cy="3108543"/>
          </a:xfrm>
          <a:prstGeom prst="rect">
            <a:avLst/>
          </a:prstGeom>
          <a:noFill/>
        </p:spPr>
        <p:txBody>
          <a:bodyPr wrap="square" rtlCol="0">
            <a:spAutoFit/>
          </a:bodyPr>
          <a:lstStyle/>
          <a:p>
            <a:pPr marL="285750" indent="-285750">
              <a:buFont typeface="Arial" panose="020B0604020202020204" pitchFamily="34" charset="0"/>
              <a:buChar char="•"/>
            </a:pPr>
            <a:r>
              <a:rPr lang="en-US" sz="1400" dirty="0"/>
              <a:t>Datasets sourced from Kaggle and uploaded to Google </a:t>
            </a:r>
            <a:r>
              <a:rPr lang="en-US" sz="1400" dirty="0" err="1"/>
              <a:t>Colab</a:t>
            </a:r>
            <a:r>
              <a:rPr lang="en-US" sz="1400" dirty="0"/>
              <a:t> for exploration and transformation.</a:t>
            </a:r>
          </a:p>
          <a:p>
            <a:pPr marL="285750" indent="-285750">
              <a:buFont typeface="Arial" panose="020B0604020202020204" pitchFamily="34" charset="0"/>
              <a:buChar char="•"/>
            </a:pPr>
            <a:r>
              <a:rPr lang="en-US" sz="1400" dirty="0"/>
              <a:t>Explored each dataset individually using Pandas: checked datatypes, null values, and column similarities.</a:t>
            </a:r>
          </a:p>
          <a:p>
            <a:pPr marL="285750" indent="-285750">
              <a:buFont typeface="Arial" panose="020B0604020202020204" pitchFamily="34" charset="0"/>
              <a:buChar char="•"/>
            </a:pPr>
            <a:r>
              <a:rPr lang="en-US" sz="1400" dirty="0"/>
              <a:t>Standardized column names, converted date fields, and merged datasets on country, city, and date.</a:t>
            </a:r>
          </a:p>
          <a:p>
            <a:pPr marL="285750" indent="-285750">
              <a:buFont typeface="Arial" panose="020B0604020202020204" pitchFamily="34" charset="0"/>
              <a:buChar char="•"/>
            </a:pPr>
            <a:r>
              <a:rPr lang="en-US" sz="1400" dirty="0"/>
              <a:t>Removed irrelevant columns and saved the cleaned, merged dataset.</a:t>
            </a:r>
          </a:p>
          <a:p>
            <a:pPr marL="285750" indent="-285750">
              <a:buFont typeface="Arial" panose="020B0604020202020204" pitchFamily="34" charset="0"/>
              <a:buChar char="•"/>
            </a:pPr>
            <a:r>
              <a:rPr lang="en-US" sz="1400" dirty="0"/>
              <a:t>Final dataset uploaded to </a:t>
            </a:r>
            <a:r>
              <a:rPr lang="en-US" sz="1400" dirty="0" err="1"/>
              <a:t>gisthub</a:t>
            </a:r>
            <a:r>
              <a:rPr lang="en-US" sz="1400" dirty="0"/>
              <a:t> to create a secret gist and generate a shareable dataset link</a:t>
            </a:r>
          </a:p>
          <a:p>
            <a:pPr marL="285750" indent="-285750">
              <a:buFont typeface="Arial" panose="020B0604020202020204" pitchFamily="34" charset="0"/>
              <a:buChar char="•"/>
            </a:pPr>
            <a:r>
              <a:rPr lang="en-US" sz="1400" i="1" kern="100" dirty="0">
                <a:effectLst/>
                <a:latin typeface="Calibri" panose="020F0502020204030204" pitchFamily="34" charset="0"/>
                <a:ea typeface="Calibri" panose="020F0502020204030204" pitchFamily="34" charset="0"/>
                <a:cs typeface="Calibri" panose="020F0502020204030204" pitchFamily="34" charset="0"/>
              </a:rPr>
              <a:t>Dataset link: </a:t>
            </a:r>
            <a:r>
              <a:rPr lang="en-US" sz="14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3"/>
              </a:rPr>
              <a:t>https://gist.githubusercontent.com/Shivani-198/f1f77ad7a8f621cb1c2efed4722eeb11/raw/9f771e7cc45be57850b6000da3f36fe9d486049d/gistfile1.txt</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2668692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0916BB-C6CA-9562-1754-C0CA3ADBFEFF}"/>
              </a:ext>
            </a:extLst>
          </p:cNvPr>
          <p:cNvSpPr>
            <a:spLocks noGrp="1"/>
          </p:cNvSpPr>
          <p:nvPr>
            <p:ph type="title"/>
          </p:nvPr>
        </p:nvSpPr>
        <p:spPr>
          <a:xfrm>
            <a:off x="1371599" y="294538"/>
            <a:ext cx="9895951" cy="1033669"/>
          </a:xfrm>
        </p:spPr>
        <p:txBody>
          <a:bodyPr vert="horz" lIns="91440" tIns="45720" rIns="91440" bIns="45720" rtlCol="0" anchor="ctr">
            <a:normAutofit/>
          </a:bodyPr>
          <a:lstStyle/>
          <a:p>
            <a:r>
              <a:rPr lang="en-US" sz="4000" kern="1200">
                <a:solidFill>
                  <a:srgbClr val="FFFFFF"/>
                </a:solidFill>
                <a:latin typeface="+mj-lt"/>
                <a:ea typeface="+mj-ea"/>
                <a:cs typeface="+mj-cs"/>
              </a:rPr>
              <a:t>Implementation</a:t>
            </a:r>
          </a:p>
        </p:txBody>
      </p:sp>
      <p:sp>
        <p:nvSpPr>
          <p:cNvPr id="4" name="TextBox 3">
            <a:extLst>
              <a:ext uri="{FF2B5EF4-FFF2-40B4-BE49-F238E27FC236}">
                <a16:creationId xmlns:a16="http://schemas.microsoft.com/office/drawing/2014/main" id="{C177BEAE-7B9E-4D2A-D0CA-EB9B382C2400}"/>
              </a:ext>
            </a:extLst>
          </p:cNvPr>
          <p:cNvSpPr txBox="1"/>
          <p:nvPr/>
        </p:nvSpPr>
        <p:spPr>
          <a:xfrm>
            <a:off x="1371599" y="2318197"/>
            <a:ext cx="9724031" cy="3683358"/>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sz="1700" b="1"/>
              <a:t>Tableau Desktop</a:t>
            </a:r>
            <a:r>
              <a:rPr lang="en-US" sz="1700"/>
              <a:t>:</a:t>
            </a:r>
            <a:br>
              <a:rPr lang="en-US" sz="1700"/>
            </a:br>
            <a:r>
              <a:rPr lang="en-US" sz="1700"/>
              <a:t>Used for creating interactive dashboards to visualize air quality trends by city, season, and pollutant type. Included features like filters, heatmaps, and dual-axis plots.</a:t>
            </a:r>
          </a:p>
          <a:p>
            <a:pPr marL="285750" indent="-228600">
              <a:lnSpc>
                <a:spcPct val="90000"/>
              </a:lnSpc>
              <a:spcAft>
                <a:spcPts val="600"/>
              </a:spcAft>
              <a:buFont typeface="Arial" panose="020B0604020202020204" pitchFamily="34" charset="0"/>
              <a:buChar char="•"/>
            </a:pPr>
            <a:r>
              <a:rPr lang="en-US" sz="1700" b="1"/>
              <a:t>Tableau Public</a:t>
            </a:r>
            <a:r>
              <a:rPr lang="en-US" sz="1700"/>
              <a:t>:</a:t>
            </a:r>
            <a:br>
              <a:rPr lang="en-US" sz="1700"/>
            </a:br>
            <a:r>
              <a:rPr lang="en-US" sz="1700"/>
              <a:t>Dashboards were published online for browser-based interaction using a Tableau Public account.</a:t>
            </a:r>
          </a:p>
          <a:p>
            <a:pPr marL="285750" indent="-228600">
              <a:lnSpc>
                <a:spcPct val="90000"/>
              </a:lnSpc>
              <a:spcAft>
                <a:spcPts val="600"/>
              </a:spcAft>
              <a:buFont typeface="Arial" panose="020B0604020202020204" pitchFamily="34" charset="0"/>
              <a:buChar char="•"/>
            </a:pPr>
            <a:r>
              <a:rPr lang="en-US" sz="1700" b="1"/>
              <a:t>HTML</a:t>
            </a:r>
            <a:r>
              <a:rPr lang="en-US" sz="1700"/>
              <a:t>:</a:t>
            </a:r>
            <a:br>
              <a:rPr lang="en-US" sz="1700"/>
            </a:br>
            <a:r>
              <a:rPr lang="en-US" sz="1700"/>
              <a:t>Provided the structure and layout for dashboards (e.g., charts, buttons, menus).</a:t>
            </a:r>
          </a:p>
          <a:p>
            <a:pPr marL="285750" indent="-228600">
              <a:lnSpc>
                <a:spcPct val="90000"/>
              </a:lnSpc>
              <a:spcAft>
                <a:spcPts val="600"/>
              </a:spcAft>
              <a:buFont typeface="Arial" panose="020B0604020202020204" pitchFamily="34" charset="0"/>
              <a:buChar char="•"/>
            </a:pPr>
            <a:r>
              <a:rPr lang="en-US" sz="1700" b="1"/>
              <a:t>CSS</a:t>
            </a:r>
            <a:r>
              <a:rPr lang="en-US" sz="1700"/>
              <a:t>:</a:t>
            </a:r>
            <a:br>
              <a:rPr lang="en-US" sz="1700"/>
            </a:br>
            <a:r>
              <a:rPr lang="en-US" sz="1700"/>
              <a:t>Styled the interface for a modern, clean look, with hover effects, spacing, and visual consistency.</a:t>
            </a:r>
          </a:p>
          <a:p>
            <a:pPr marL="285750" indent="-228600">
              <a:lnSpc>
                <a:spcPct val="90000"/>
              </a:lnSpc>
              <a:spcAft>
                <a:spcPts val="600"/>
              </a:spcAft>
              <a:buFont typeface="Arial" panose="020B0604020202020204" pitchFamily="34" charset="0"/>
              <a:buChar char="•"/>
            </a:pPr>
            <a:r>
              <a:rPr lang="en-US" sz="1700" b="1"/>
              <a:t>D3.js</a:t>
            </a:r>
            <a:r>
              <a:rPr lang="en-US" sz="1700"/>
              <a:t>:</a:t>
            </a:r>
            <a:br>
              <a:rPr lang="en-US" sz="1700"/>
            </a:br>
            <a:r>
              <a:rPr lang="en-US" sz="1700"/>
              <a:t>Core library for creating interactive, data-driven charts (bar plots, heatmaps, animations) with tooltips, sliders, and dynamic behavior.</a:t>
            </a:r>
          </a:p>
        </p:txBody>
      </p:sp>
    </p:spTree>
    <p:extLst>
      <p:ext uri="{BB962C8B-B14F-4D97-AF65-F5344CB8AC3E}">
        <p14:creationId xmlns:p14="http://schemas.microsoft.com/office/powerpoint/2010/main" val="1224355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0D1C5B3-B60D-4696-AE60-100D5EC8A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73EDDF53-0851-48D4-A466-6FE0DCE91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2" cy="1576446"/>
            <a:chOff x="0" y="0"/>
            <a:chExt cx="12192002" cy="1576446"/>
          </a:xfrm>
        </p:grpSpPr>
        <p:sp>
          <p:nvSpPr>
            <p:cNvPr id="20" name="Rectangle 19">
              <a:extLst>
                <a:ext uri="{FF2B5EF4-FFF2-40B4-BE49-F238E27FC236}">
                  <a16:creationId xmlns:a16="http://schemas.microsoft.com/office/drawing/2014/main" id="{D074D04C-85E8-4A3E-90D7-86A10AE048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4097020A-86B6-43BD-A2AA-66AE72CA31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20C6C743-32FE-4E24-AA22-45D3B1C7C0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AC8400C0-106B-3BFB-1AE3-987181749C48}"/>
              </a:ext>
            </a:extLst>
          </p:cNvPr>
          <p:cNvSpPr>
            <a:spLocks noGrp="1"/>
          </p:cNvSpPr>
          <p:nvPr>
            <p:ph type="title"/>
          </p:nvPr>
        </p:nvSpPr>
        <p:spPr>
          <a:xfrm>
            <a:off x="1371600" y="407695"/>
            <a:ext cx="9724030" cy="834251"/>
          </a:xfrm>
        </p:spPr>
        <p:txBody>
          <a:bodyPr anchor="ctr">
            <a:normAutofit/>
          </a:bodyPr>
          <a:lstStyle/>
          <a:p>
            <a:r>
              <a:rPr lang="en-US" sz="4000" dirty="0">
                <a:solidFill>
                  <a:srgbClr val="FFFFFF"/>
                </a:solidFill>
              </a:rPr>
              <a:t>Visualizations – Box Plot</a:t>
            </a:r>
          </a:p>
        </p:txBody>
      </p:sp>
      <p:pic>
        <p:nvPicPr>
          <p:cNvPr id="10" name="Picture 9">
            <a:extLst>
              <a:ext uri="{FF2B5EF4-FFF2-40B4-BE49-F238E27FC236}">
                <a16:creationId xmlns:a16="http://schemas.microsoft.com/office/drawing/2014/main" id="{F1B4AA05-E085-7253-1659-C9128A8977CB}"/>
              </a:ext>
            </a:extLst>
          </p:cNvPr>
          <p:cNvPicPr>
            <a:picLocks noChangeAspect="1"/>
          </p:cNvPicPr>
          <p:nvPr/>
        </p:nvPicPr>
        <p:blipFill>
          <a:blip r:embed="rId2"/>
          <a:stretch>
            <a:fillRect/>
          </a:stretch>
        </p:blipFill>
        <p:spPr>
          <a:xfrm>
            <a:off x="225287" y="2071255"/>
            <a:ext cx="3761867" cy="2300273"/>
          </a:xfrm>
          <a:prstGeom prst="rect">
            <a:avLst/>
          </a:prstGeom>
        </p:spPr>
      </p:pic>
      <p:sp>
        <p:nvSpPr>
          <p:cNvPr id="12" name="TextBox 11">
            <a:extLst>
              <a:ext uri="{FF2B5EF4-FFF2-40B4-BE49-F238E27FC236}">
                <a16:creationId xmlns:a16="http://schemas.microsoft.com/office/drawing/2014/main" id="{4DE1F935-E119-B9CF-B445-FA7541326584}"/>
              </a:ext>
            </a:extLst>
          </p:cNvPr>
          <p:cNvSpPr txBox="1"/>
          <p:nvPr/>
        </p:nvSpPr>
        <p:spPr>
          <a:xfrm>
            <a:off x="703374" y="4774767"/>
            <a:ext cx="11060482" cy="1477328"/>
          </a:xfrm>
          <a:prstGeom prst="rect">
            <a:avLst/>
          </a:prstGeom>
          <a:noFill/>
        </p:spPr>
        <p:txBody>
          <a:bodyPr wrap="square" rtlCol="0">
            <a:spAutoFit/>
          </a:bodyPr>
          <a:lstStyle/>
          <a:p>
            <a:pPr marL="285750" indent="-285750">
              <a:buFont typeface="Arial" panose="020B0604020202020204" pitchFamily="34" charset="0"/>
              <a:buChar char="•"/>
            </a:pPr>
            <a:r>
              <a:rPr lang="en-US" sz="1800" kern="100" dirty="0">
                <a:solidFill>
                  <a:srgbClr val="833C0B"/>
                </a:solidFill>
                <a:effectLst/>
                <a:latin typeface="Calibri" panose="020F0502020204030204" pitchFamily="34" charset="0"/>
                <a:ea typeface="Calibri" panose="020F0502020204030204" pitchFamily="34" charset="0"/>
                <a:cs typeface="Calibri" panose="020F0502020204030204" pitchFamily="34" charset="0"/>
              </a:rPr>
              <a:t>How do weather variables (temperature, humidity, wind speed) affect pollution levels across different seasons?</a:t>
            </a:r>
          </a:p>
          <a:p>
            <a:pPr marL="285750" indent="-285750">
              <a:buFont typeface="Arial" panose="020B0604020202020204" pitchFamily="34" charset="0"/>
              <a:buChar char="•"/>
            </a:pPr>
            <a:r>
              <a:rPr lang="en-US" dirty="0"/>
              <a:t>Median AQI rises across seasons: Spring: </a:t>
            </a:r>
            <a:r>
              <a:rPr lang="en-US" b="1" dirty="0"/>
              <a:t>143, </a:t>
            </a:r>
            <a:r>
              <a:rPr lang="en-US" dirty="0"/>
              <a:t>Summer: </a:t>
            </a:r>
            <a:r>
              <a:rPr lang="en-US" b="1" dirty="0"/>
              <a:t>165, </a:t>
            </a:r>
            <a:r>
              <a:rPr lang="en-US" dirty="0"/>
              <a:t>Fall: </a:t>
            </a:r>
            <a:r>
              <a:rPr lang="en-US" b="1" dirty="0"/>
              <a:t>174.</a:t>
            </a:r>
          </a:p>
          <a:p>
            <a:pPr marL="285750" indent="-285750">
              <a:buFont typeface="Arial" panose="020B0604020202020204" pitchFamily="34" charset="0"/>
              <a:buChar char="•"/>
            </a:pPr>
            <a:r>
              <a:rPr lang="en-US" dirty="0"/>
              <a:t>This suggests air quality tends to worsen as the year progresses.</a:t>
            </a:r>
          </a:p>
          <a:p>
            <a:pPr marL="285750" indent="-285750">
              <a:buFont typeface="Arial" panose="020B0604020202020204" pitchFamily="34" charset="0"/>
              <a:buChar char="•"/>
            </a:pPr>
            <a:r>
              <a:rPr lang="en-US" dirty="0"/>
              <a:t>Fall has the highest Q3 (242.8), indicating a larger portion of high AQI values compared to Spring and Summer.</a:t>
            </a:r>
          </a:p>
          <a:p>
            <a:pPr marL="285750" indent="-285750">
              <a:buFont typeface="Arial" panose="020B0604020202020204" pitchFamily="34" charset="0"/>
              <a:buChar char="•"/>
            </a:pPr>
            <a:endParaRPr lang="en-US" dirty="0"/>
          </a:p>
        </p:txBody>
      </p:sp>
      <p:pic>
        <p:nvPicPr>
          <p:cNvPr id="13" name="Picture 12">
            <a:extLst>
              <a:ext uri="{FF2B5EF4-FFF2-40B4-BE49-F238E27FC236}">
                <a16:creationId xmlns:a16="http://schemas.microsoft.com/office/drawing/2014/main" id="{20537E4C-CC82-4604-C442-983F131AF053}"/>
              </a:ext>
            </a:extLst>
          </p:cNvPr>
          <p:cNvPicPr>
            <a:picLocks noChangeAspect="1"/>
          </p:cNvPicPr>
          <p:nvPr/>
        </p:nvPicPr>
        <p:blipFill>
          <a:blip r:embed="rId3"/>
          <a:stretch>
            <a:fillRect/>
          </a:stretch>
        </p:blipFill>
        <p:spPr>
          <a:xfrm>
            <a:off x="3916265" y="2070270"/>
            <a:ext cx="4230034" cy="2300273"/>
          </a:xfrm>
          <a:prstGeom prst="rect">
            <a:avLst/>
          </a:prstGeom>
        </p:spPr>
      </p:pic>
      <p:pic>
        <p:nvPicPr>
          <p:cNvPr id="15" name="Picture 14">
            <a:extLst>
              <a:ext uri="{FF2B5EF4-FFF2-40B4-BE49-F238E27FC236}">
                <a16:creationId xmlns:a16="http://schemas.microsoft.com/office/drawing/2014/main" id="{9228D4E4-6946-F487-06DE-F121FAA88B7A}"/>
              </a:ext>
            </a:extLst>
          </p:cNvPr>
          <p:cNvPicPr>
            <a:picLocks noChangeAspect="1"/>
          </p:cNvPicPr>
          <p:nvPr/>
        </p:nvPicPr>
        <p:blipFill>
          <a:blip r:embed="rId4"/>
          <a:stretch>
            <a:fillRect/>
          </a:stretch>
        </p:blipFill>
        <p:spPr>
          <a:xfrm>
            <a:off x="7721462" y="1666046"/>
            <a:ext cx="4115815" cy="2704497"/>
          </a:xfrm>
          <a:prstGeom prst="rect">
            <a:avLst/>
          </a:prstGeom>
        </p:spPr>
      </p:pic>
    </p:spTree>
    <p:extLst>
      <p:ext uri="{BB962C8B-B14F-4D97-AF65-F5344CB8AC3E}">
        <p14:creationId xmlns:p14="http://schemas.microsoft.com/office/powerpoint/2010/main" val="117435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350FA2-DD2A-AD41-B43A-540BEB8BB1C2}"/>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Visualizations – Bar Chart</a:t>
            </a:r>
          </a:p>
        </p:txBody>
      </p:sp>
      <p:pic>
        <p:nvPicPr>
          <p:cNvPr id="4" name="Content Placeholder 3">
            <a:extLst>
              <a:ext uri="{FF2B5EF4-FFF2-40B4-BE49-F238E27FC236}">
                <a16:creationId xmlns:a16="http://schemas.microsoft.com/office/drawing/2014/main" id="{D1A7B34F-FC0E-E2A4-C4CA-FEE812099960}"/>
              </a:ext>
            </a:extLst>
          </p:cNvPr>
          <p:cNvPicPr>
            <a:picLocks noGrp="1" noChangeAspect="1"/>
          </p:cNvPicPr>
          <p:nvPr>
            <p:ph idx="1"/>
          </p:nvPr>
        </p:nvPicPr>
        <p:blipFill>
          <a:blip r:embed="rId2"/>
          <a:stretch>
            <a:fillRect/>
          </a:stretch>
        </p:blipFill>
        <p:spPr>
          <a:xfrm>
            <a:off x="3811189" y="1822348"/>
            <a:ext cx="4317667" cy="2817277"/>
          </a:xfrm>
          <a:prstGeom prst="rect">
            <a:avLst/>
          </a:prstGeom>
        </p:spPr>
      </p:pic>
      <p:sp>
        <p:nvSpPr>
          <p:cNvPr id="5" name="TextBox 4">
            <a:extLst>
              <a:ext uri="{FF2B5EF4-FFF2-40B4-BE49-F238E27FC236}">
                <a16:creationId xmlns:a16="http://schemas.microsoft.com/office/drawing/2014/main" id="{FAA99251-3780-66DC-E9B3-8F4E5DA5A761}"/>
              </a:ext>
            </a:extLst>
          </p:cNvPr>
          <p:cNvSpPr txBox="1"/>
          <p:nvPr/>
        </p:nvSpPr>
        <p:spPr>
          <a:xfrm>
            <a:off x="546968" y="4997885"/>
            <a:ext cx="11098060" cy="1735347"/>
          </a:xfrm>
          <a:prstGeom prst="rect">
            <a:avLst/>
          </a:prstGeom>
          <a:noFill/>
        </p:spPr>
        <p:txBody>
          <a:bodyPr wrap="square" rtlCol="0">
            <a:spAutoFit/>
          </a:bodyPr>
          <a:lstStyle/>
          <a:p>
            <a:pPr marL="285750" indent="-285750">
              <a:buFont typeface="Arial" panose="020B0604020202020204" pitchFamily="34" charset="0"/>
              <a:buChar char="•"/>
            </a:pPr>
            <a:r>
              <a:rPr lang="en-US" sz="1800" kern="100" dirty="0">
                <a:solidFill>
                  <a:srgbClr val="833C0B"/>
                </a:solidFill>
                <a:effectLst/>
                <a:latin typeface="Calibri" panose="020F0502020204030204" pitchFamily="34" charset="0"/>
                <a:ea typeface="Calibri" panose="020F0502020204030204" pitchFamily="34" charset="0"/>
                <a:cs typeface="Calibri" panose="020F0502020204030204" pitchFamily="34" charset="0"/>
              </a:rPr>
              <a:t>Do low wind speed and high humidity conditions lead to higher AQI values?</a:t>
            </a:r>
          </a:p>
          <a:p>
            <a:pPr marL="342900" marR="0" lvl="0" indent="-342900" algn="just">
              <a:lnSpc>
                <a:spcPct val="115000"/>
              </a:lnSpc>
              <a:spcBef>
                <a:spcPts val="0"/>
              </a:spcBef>
              <a:spcAft>
                <a:spcPts val="0"/>
              </a:spcAft>
              <a:buFont typeface="Symbol" pitchFamily="2" charset="2"/>
              <a:buChar char=""/>
            </a:pPr>
            <a:r>
              <a:rPr lang="en-US" sz="1800" kern="100" dirty="0">
                <a:effectLst/>
                <a:latin typeface="Calibri" panose="020F0502020204030204" pitchFamily="34" charset="0"/>
                <a:ea typeface="Calibri" panose="020F0502020204030204" pitchFamily="34" charset="0"/>
                <a:cs typeface="Calibri" panose="020F0502020204030204" pitchFamily="34" charset="0"/>
              </a:rPr>
              <a:t>The bar corresponding to Low Wind + High Humidity shows an AQI of 169.0, the highest among all combinations.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Bef>
                <a:spcPts val="0"/>
              </a:spcBef>
              <a:spcAft>
                <a:spcPts val="800"/>
              </a:spcAft>
              <a:buFont typeface="Symbol" pitchFamily="2" charset="2"/>
              <a:buChar char=""/>
            </a:pPr>
            <a:r>
              <a:rPr lang="en-US" sz="1800" kern="100" dirty="0">
                <a:effectLst/>
                <a:latin typeface="Calibri" panose="020F0502020204030204" pitchFamily="34" charset="0"/>
                <a:ea typeface="Calibri" panose="020F0502020204030204" pitchFamily="34" charset="0"/>
                <a:cs typeface="Calibri" panose="020F0502020204030204" pitchFamily="34" charset="0"/>
              </a:rPr>
              <a:t>This indicates that stagnant air (low wind) combined with moisture (high humidity) worsens air quality, likely due to pollutant trapping.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000" dirty="0"/>
          </a:p>
        </p:txBody>
      </p:sp>
    </p:spTree>
    <p:extLst>
      <p:ext uri="{BB962C8B-B14F-4D97-AF65-F5344CB8AC3E}">
        <p14:creationId xmlns:p14="http://schemas.microsoft.com/office/powerpoint/2010/main" val="271767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E40C25-6A12-31D8-D90A-51FB89ECDB1B}"/>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Visualizations- Grouped Bar Chart</a:t>
            </a:r>
          </a:p>
        </p:txBody>
      </p:sp>
      <p:sp>
        <p:nvSpPr>
          <p:cNvPr id="5" name="TextBox 4">
            <a:extLst>
              <a:ext uri="{FF2B5EF4-FFF2-40B4-BE49-F238E27FC236}">
                <a16:creationId xmlns:a16="http://schemas.microsoft.com/office/drawing/2014/main" id="{2B033FE7-D1D6-8487-302E-0DF7551A4F5C}"/>
              </a:ext>
            </a:extLst>
          </p:cNvPr>
          <p:cNvSpPr txBox="1"/>
          <p:nvPr/>
        </p:nvSpPr>
        <p:spPr>
          <a:xfrm>
            <a:off x="812447" y="4765941"/>
            <a:ext cx="9596681" cy="1871538"/>
          </a:xfrm>
          <a:prstGeom prst="rect">
            <a:avLst/>
          </a:prstGeom>
          <a:noFill/>
        </p:spPr>
        <p:txBody>
          <a:bodyPr wrap="square">
            <a:spAutoFit/>
          </a:bodyPr>
          <a:lstStyle/>
          <a:p>
            <a:pPr marL="285750" indent="-285750" algn="just">
              <a:lnSpc>
                <a:spcPct val="115000"/>
              </a:lnSpc>
              <a:spcAft>
                <a:spcPts val="800"/>
              </a:spcAft>
              <a:buFont typeface="Arial" panose="020B0604020202020204" pitchFamily="34" charset="0"/>
              <a:buChar char="•"/>
            </a:pPr>
            <a:r>
              <a:rPr lang="en-US" sz="1800" kern="100" dirty="0">
                <a:solidFill>
                  <a:srgbClr val="833C0B"/>
                </a:solidFill>
                <a:effectLst/>
                <a:latin typeface="Calibri" panose="020F0502020204030204" pitchFamily="34" charset="0"/>
                <a:ea typeface="Calibri" panose="020F0502020204030204" pitchFamily="34" charset="0"/>
                <a:cs typeface="Calibri" panose="020F0502020204030204" pitchFamily="34" charset="0"/>
              </a:rPr>
              <a:t>Are pollution levels generally higher during winter months due to atmospheric inversion layers?</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pPr marL="285750" marR="0" indent="-285750" algn="just">
              <a:lnSpc>
                <a:spcPct val="115000"/>
              </a:lnSpc>
              <a:spcBef>
                <a:spcPts val="0"/>
              </a:spcBef>
              <a:spcAft>
                <a:spcPts val="800"/>
              </a:spcAft>
              <a:buFont typeface="Arial" panose="020B0604020202020204" pitchFamily="34" charset="0"/>
              <a:buChar char="•"/>
            </a:pPr>
            <a:r>
              <a:rPr lang="en-US" sz="1800" kern="100" dirty="0">
                <a:effectLst/>
                <a:latin typeface="Calibri" panose="020F0502020204030204" pitchFamily="34" charset="0"/>
                <a:ea typeface="Calibri" panose="020F0502020204030204" pitchFamily="34" charset="0"/>
                <a:cs typeface="Calibri" panose="020F0502020204030204" pitchFamily="34" charset="0"/>
              </a:rPr>
              <a:t>The line chart reveals that AQI levels tend to rise from mid-year toward the winter months, peaking around November and December. </a:t>
            </a:r>
          </a:p>
          <a:p>
            <a:pPr marL="285750" marR="0" indent="-285750" algn="just">
              <a:lnSpc>
                <a:spcPct val="115000"/>
              </a:lnSpc>
              <a:spcBef>
                <a:spcPts val="0"/>
              </a:spcBef>
              <a:spcAft>
                <a:spcPts val="800"/>
              </a:spcAft>
              <a:buFont typeface="Arial" panose="020B0604020202020204" pitchFamily="34" charset="0"/>
              <a:buChar char="•"/>
            </a:pPr>
            <a:r>
              <a:rPr lang="en-US" sz="1800" kern="100" dirty="0">
                <a:effectLst/>
                <a:latin typeface="Calibri" panose="020F0502020204030204" pitchFamily="34" charset="0"/>
                <a:ea typeface="Calibri" panose="020F0502020204030204" pitchFamily="34" charset="0"/>
                <a:cs typeface="Calibri" panose="020F0502020204030204" pitchFamily="34" charset="0"/>
              </a:rPr>
              <a:t>This suggests that pollution levels are generally higher during winter, likely due to atmospheric inversion trapping pollutants near the surface.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C871124-29A7-9FE0-2EAE-B8149630D72B}"/>
              </a:ext>
            </a:extLst>
          </p:cNvPr>
          <p:cNvPicPr>
            <a:picLocks noChangeAspect="1"/>
          </p:cNvPicPr>
          <p:nvPr/>
        </p:nvPicPr>
        <p:blipFill>
          <a:blip r:embed="rId2"/>
          <a:stretch>
            <a:fillRect/>
          </a:stretch>
        </p:blipFill>
        <p:spPr>
          <a:xfrm>
            <a:off x="699714" y="2001518"/>
            <a:ext cx="5120464" cy="2582430"/>
          </a:xfrm>
          <a:prstGeom prst="rect">
            <a:avLst/>
          </a:prstGeom>
        </p:spPr>
      </p:pic>
      <p:pic>
        <p:nvPicPr>
          <p:cNvPr id="9" name="Picture 8">
            <a:extLst>
              <a:ext uri="{FF2B5EF4-FFF2-40B4-BE49-F238E27FC236}">
                <a16:creationId xmlns:a16="http://schemas.microsoft.com/office/drawing/2014/main" id="{06C7D91F-1A36-6851-EC92-73770FEF5172}"/>
              </a:ext>
            </a:extLst>
          </p:cNvPr>
          <p:cNvPicPr>
            <a:picLocks noChangeAspect="1"/>
          </p:cNvPicPr>
          <p:nvPr/>
        </p:nvPicPr>
        <p:blipFill>
          <a:blip r:embed="rId3"/>
          <a:stretch>
            <a:fillRect/>
          </a:stretch>
        </p:blipFill>
        <p:spPr>
          <a:xfrm>
            <a:off x="5987440" y="1965926"/>
            <a:ext cx="5723351" cy="2631297"/>
          </a:xfrm>
          <a:prstGeom prst="rect">
            <a:avLst/>
          </a:prstGeom>
        </p:spPr>
      </p:pic>
    </p:spTree>
    <p:extLst>
      <p:ext uri="{BB962C8B-B14F-4D97-AF65-F5344CB8AC3E}">
        <p14:creationId xmlns:p14="http://schemas.microsoft.com/office/powerpoint/2010/main" val="2512356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3CBC13-1DD5-18B8-D270-B9F751E1292A}"/>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Visualizations- Heat Map</a:t>
            </a:r>
          </a:p>
        </p:txBody>
      </p:sp>
      <p:sp>
        <p:nvSpPr>
          <p:cNvPr id="4" name="TextBox 3">
            <a:extLst>
              <a:ext uri="{FF2B5EF4-FFF2-40B4-BE49-F238E27FC236}">
                <a16:creationId xmlns:a16="http://schemas.microsoft.com/office/drawing/2014/main" id="{7B3496F7-92D2-F16F-B92B-88E3C41CEC1A}"/>
              </a:ext>
            </a:extLst>
          </p:cNvPr>
          <p:cNvSpPr txBox="1"/>
          <p:nvPr/>
        </p:nvSpPr>
        <p:spPr>
          <a:xfrm>
            <a:off x="338203" y="4734838"/>
            <a:ext cx="11210794" cy="2062103"/>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rgbClr val="833C0B"/>
                </a:solidFill>
                <a:effectLst/>
                <a:latin typeface="Calibri" panose="020F0502020204030204" pitchFamily="34" charset="0"/>
                <a:ea typeface="Calibri" panose="020F0502020204030204" pitchFamily="34" charset="0"/>
              </a:rPr>
              <a:t>Are pollution levels generally higher during winter months due to atmospheric inversion layers?</a:t>
            </a:r>
          </a:p>
          <a:p>
            <a:pPr marL="285750" indent="-285750">
              <a:buFont typeface="Arial" panose="020B0604020202020204" pitchFamily="34" charset="0"/>
              <a:buChar char="•"/>
            </a:pPr>
            <a:r>
              <a:rPr lang="en-US" sz="1600" kern="100" dirty="0">
                <a:effectLst/>
                <a:latin typeface="Calibri" panose="020F0502020204030204" pitchFamily="34" charset="0"/>
                <a:ea typeface="Calibri" panose="020F0502020204030204" pitchFamily="34" charset="0"/>
                <a:cs typeface="Calibri" panose="020F0502020204030204" pitchFamily="34" charset="0"/>
              </a:rPr>
              <a:t>The darker red shades in October (171.65 AQI), November (deepest red), and December (169.74 AQI) in the 2024 row reflect significantly higher pollution levels compared to earlier months like May (154.60 AQI), which has a much lighter shade.</a:t>
            </a:r>
          </a:p>
          <a:p>
            <a:pPr marL="285750" indent="-285750">
              <a:buFont typeface="Arial" panose="020B0604020202020204" pitchFamily="34" charset="0"/>
              <a:buChar char="•"/>
            </a:pPr>
            <a:r>
              <a:rPr lang="en-US" sz="1600" kern="100" dirty="0">
                <a:effectLst/>
                <a:latin typeface="Calibri" panose="020F0502020204030204" pitchFamily="34" charset="0"/>
                <a:ea typeface="Calibri" panose="020F0502020204030204" pitchFamily="34" charset="0"/>
                <a:cs typeface="Calibri" panose="020F0502020204030204" pitchFamily="34" charset="0"/>
              </a:rPr>
              <a:t>The months corresponding to late fall and winter (Oct–Dec) consistently show elevated AQI values, visually reinforcing that colder months trap pollutants near the ground due to inversion layers, leading to degraded air quality.</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US" sz="1600" kern="100" dirty="0">
                <a:effectLst/>
                <a:latin typeface="Calibri" panose="020F0502020204030204" pitchFamily="34" charset="0"/>
                <a:ea typeface="Calibri" panose="020F0502020204030204" pitchFamily="34" charset="0"/>
                <a:cs typeface="Calibri" panose="020F0502020204030204" pitchFamily="34" charset="0"/>
              </a:rPr>
              <a:t>The heatmap shows a clear increase in average AQI from May (154.60) to November (peak at ~175), indicating a seasonal rise in pollution levels as the year progresses toward winter.</a:t>
            </a: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600" dirty="0">
                <a:effectLst/>
              </a:rPr>
              <a:t> </a:t>
            </a:r>
            <a:endParaRPr lang="en-US" sz="1600" dirty="0"/>
          </a:p>
        </p:txBody>
      </p:sp>
      <p:pic>
        <p:nvPicPr>
          <p:cNvPr id="5" name="Picture 4">
            <a:extLst>
              <a:ext uri="{FF2B5EF4-FFF2-40B4-BE49-F238E27FC236}">
                <a16:creationId xmlns:a16="http://schemas.microsoft.com/office/drawing/2014/main" id="{E280477E-A8F6-520E-29A1-CA1116B812C2}"/>
              </a:ext>
            </a:extLst>
          </p:cNvPr>
          <p:cNvPicPr>
            <a:picLocks noChangeAspect="1"/>
          </p:cNvPicPr>
          <p:nvPr/>
        </p:nvPicPr>
        <p:blipFill>
          <a:blip r:embed="rId2"/>
          <a:stretch>
            <a:fillRect/>
          </a:stretch>
        </p:blipFill>
        <p:spPr>
          <a:xfrm>
            <a:off x="338202" y="1655276"/>
            <a:ext cx="5757797" cy="3173554"/>
          </a:xfrm>
          <a:prstGeom prst="rect">
            <a:avLst/>
          </a:prstGeom>
        </p:spPr>
      </p:pic>
      <p:pic>
        <p:nvPicPr>
          <p:cNvPr id="6" name="Picture 5">
            <a:extLst>
              <a:ext uri="{FF2B5EF4-FFF2-40B4-BE49-F238E27FC236}">
                <a16:creationId xmlns:a16="http://schemas.microsoft.com/office/drawing/2014/main" id="{83DDB2F3-3298-6FBC-93E4-56698D3CE187}"/>
              </a:ext>
            </a:extLst>
          </p:cNvPr>
          <p:cNvPicPr>
            <a:picLocks noChangeAspect="1"/>
          </p:cNvPicPr>
          <p:nvPr/>
        </p:nvPicPr>
        <p:blipFill>
          <a:blip r:embed="rId3"/>
          <a:stretch>
            <a:fillRect/>
          </a:stretch>
        </p:blipFill>
        <p:spPr>
          <a:xfrm>
            <a:off x="6260136" y="2152108"/>
            <a:ext cx="5502594" cy="2599378"/>
          </a:xfrm>
          <a:prstGeom prst="rect">
            <a:avLst/>
          </a:prstGeom>
        </p:spPr>
      </p:pic>
    </p:spTree>
    <p:extLst>
      <p:ext uri="{BB962C8B-B14F-4D97-AF65-F5344CB8AC3E}">
        <p14:creationId xmlns:p14="http://schemas.microsoft.com/office/powerpoint/2010/main" val="2594366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7F730B-2D31-AF32-4D47-352364423E10}"/>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Visualizations- Pie Chart</a:t>
            </a:r>
          </a:p>
        </p:txBody>
      </p:sp>
      <p:pic>
        <p:nvPicPr>
          <p:cNvPr id="5" name="Picture 4">
            <a:extLst>
              <a:ext uri="{FF2B5EF4-FFF2-40B4-BE49-F238E27FC236}">
                <a16:creationId xmlns:a16="http://schemas.microsoft.com/office/drawing/2014/main" id="{CCCC9B95-9E81-7B47-219A-0BEC43748A62}"/>
              </a:ext>
            </a:extLst>
          </p:cNvPr>
          <p:cNvPicPr>
            <a:picLocks noChangeAspect="1"/>
          </p:cNvPicPr>
          <p:nvPr/>
        </p:nvPicPr>
        <p:blipFill>
          <a:blip r:embed="rId2"/>
          <a:stretch>
            <a:fillRect/>
          </a:stretch>
        </p:blipFill>
        <p:spPr>
          <a:xfrm>
            <a:off x="2642992" y="1722170"/>
            <a:ext cx="5840903" cy="3200559"/>
          </a:xfrm>
          <a:prstGeom prst="rect">
            <a:avLst/>
          </a:prstGeom>
        </p:spPr>
      </p:pic>
      <p:sp>
        <p:nvSpPr>
          <p:cNvPr id="6" name="TextBox 5">
            <a:extLst>
              <a:ext uri="{FF2B5EF4-FFF2-40B4-BE49-F238E27FC236}">
                <a16:creationId xmlns:a16="http://schemas.microsoft.com/office/drawing/2014/main" id="{5451FA35-13B1-D08F-7EF4-259E2175E5D2}"/>
              </a:ext>
            </a:extLst>
          </p:cNvPr>
          <p:cNvSpPr txBox="1"/>
          <p:nvPr/>
        </p:nvSpPr>
        <p:spPr>
          <a:xfrm>
            <a:off x="300626" y="5198301"/>
            <a:ext cx="11323528"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t>Beijing Recorded the Highest AQI: With an average AQI of 196.3, Beijing contributed the largest share (27.9%) of the total air quality index among the four cities in November.</a:t>
            </a:r>
          </a:p>
          <a:p>
            <a:pPr marL="285750" indent="-285750">
              <a:buFont typeface="Arial" panose="020B0604020202020204" pitchFamily="34" charset="0"/>
              <a:buChar char="•"/>
            </a:pPr>
            <a:r>
              <a:rPr lang="en-US" sz="1600" dirty="0"/>
              <a:t>Tokyo and Paris Follow Closely: Tokyo: 182.9 AQI (26.0%)Paris: 164.6 AQI (23.4%)</a:t>
            </a:r>
            <a:br>
              <a:rPr lang="en-US" sz="1600" dirty="0"/>
            </a:br>
            <a:r>
              <a:rPr lang="en-US" sz="1600" dirty="0"/>
              <a:t>Both cities show elevated pollution levels, only slightly lower than Beijing.</a:t>
            </a:r>
          </a:p>
          <a:p>
            <a:pPr marL="285750" indent="-285750">
              <a:buFont typeface="Arial" panose="020B0604020202020204" pitchFamily="34" charset="0"/>
              <a:buChar char="•"/>
            </a:pPr>
            <a:r>
              <a:rPr lang="en-US" sz="1600" dirty="0"/>
              <a:t>Cairo Has the Lowest AQI Among the Four:</a:t>
            </a:r>
          </a:p>
          <a:p>
            <a:pPr marL="285750" indent="-285750">
              <a:buFont typeface="Arial" panose="020B0604020202020204" pitchFamily="34" charset="0"/>
              <a:buChar char="•"/>
            </a:pPr>
            <a:r>
              <a:rPr lang="en-US" sz="1600" dirty="0"/>
              <a:t>Cairo recorded the lowest average AQI (160.2), accounting for 22.8% of the distribution—though still indicating poor air quality.</a:t>
            </a:r>
          </a:p>
        </p:txBody>
      </p:sp>
    </p:spTree>
    <p:extLst>
      <p:ext uri="{BB962C8B-B14F-4D97-AF65-F5344CB8AC3E}">
        <p14:creationId xmlns:p14="http://schemas.microsoft.com/office/powerpoint/2010/main" val="39283971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TotalTime>
  <Words>1460</Words>
  <Application>Microsoft Macintosh PowerPoint</Application>
  <PresentationFormat>Widescreen</PresentationFormat>
  <Paragraphs>100</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Symbol</vt:lpstr>
      <vt:lpstr>Office Theme</vt:lpstr>
      <vt:lpstr>PowerPoint Presentation</vt:lpstr>
      <vt:lpstr>Introduction</vt:lpstr>
      <vt:lpstr>Methodology</vt:lpstr>
      <vt:lpstr>Implementation</vt:lpstr>
      <vt:lpstr>Visualizations – Box Plot</vt:lpstr>
      <vt:lpstr>Visualizations – Bar Chart</vt:lpstr>
      <vt:lpstr>Visualizations- Grouped Bar Chart</vt:lpstr>
      <vt:lpstr>Visualizations- Heat Map</vt:lpstr>
      <vt:lpstr>Visualizations- Pie Chart</vt:lpstr>
      <vt:lpstr>Visualizations</vt:lpstr>
      <vt:lpstr>Story Telling Approach</vt:lpstr>
      <vt:lpstr>Story Telling Approach</vt:lpstr>
      <vt:lpstr>Interactive Dashboard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QUALITY TRENDS AND POLLUTION ANALYSIS IN MAJOR CITIES </dc:title>
  <dc:creator>Enukonda, Venkat Ramana Reddy</dc:creator>
  <cp:lastModifiedBy>Shivani Jannaikode</cp:lastModifiedBy>
  <cp:revision>3</cp:revision>
  <dcterms:created xsi:type="dcterms:W3CDTF">2025-04-24T15:50:58Z</dcterms:created>
  <dcterms:modified xsi:type="dcterms:W3CDTF">2026-02-26T02:18:52Z</dcterms:modified>
</cp:coreProperties>
</file>

<file path=docProps/thumbnail.jpeg>
</file>